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</p:sldIdLst>
  <p:sldSz cx="12190730" cy="6858000"/>
  <p:notesSz cx="6858000" cy="9144000"/>
  <p:defaultTextStyle>
    <a:defPPr marR="0" algn="l">
      <a:lnSpc>
        <a:spcPct val="100000"/>
      </a:lnSpc>
      <a:spcBef>
        <a:spcPts val="0"/>
      </a:spcBef>
      <a:spcAft>
        <a:spcPts val="0"/>
      </a:spcAft>
      <a:buNone/>
    </a:defPPr>
    <a:lvl1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1pPr>
    <a:lvl2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2pPr>
    <a:lvl3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3pPr>
    <a:lvl4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4pPr>
    <a:lvl5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5pPr>
    <a:lvl6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6pPr>
    <a:lvl7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7pPr>
    <a:lvl8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8pPr>
    <a:lvl9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" d="1"/>
          <a:sy n="1" d="1"/>
        </p:scale>
        <p:origin x="0" y="0"/>
      </p:cViewPr>
      <p:guideLst/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1" name=""/>
        <p:cNvGrpSpPr/>
        <p:nvPr/>
      </p:nvGrpSpPr>
      <p:grpSpPr/>
      <p:sp>
        <p:nvSpPr>
          <p:cNvPr id="16" name="Google Shape;16;p31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1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1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Content with Caption">
  <p:cSld name="OBJECT_WITH_CAPTION_TEXT">
    <p:spTree>
      <p:nvGrpSpPr>
        <p:cNvPr id="1" name=""/>
        <p:cNvGrpSpPr/>
        <p:nvPr/>
      </p:nvGrpSpPr>
      <p:grpSpPr/>
      <p:sp>
        <p:nvSpPr>
          <p:cNvPr id="20" name="Google Shape;20;p38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 panose="020F0502020204030204"/>
              <a:buNone/>
              <a:defRPr sz="2000" b="1"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8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2" name="Google Shape;22;p38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23" name="Google Shape;23;p38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8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8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_AND_BODY">
    <p:spTree>
      <p:nvGrpSpPr>
        <p:cNvPr id="1" name=""/>
        <p:cNvGrpSpPr/>
        <p:nvPr/>
      </p:nvGrpSpPr>
      <p:grpSpPr/>
      <p:sp>
        <p:nvSpPr>
          <p:cNvPr id="27" name="Google Shape;27;h557f1c3c58ee79fc_1_73"/>
          <p:cNvSpPr>
            <a:spLocks noGrp="1"/>
          </p:cNvSpPr>
          <p:nvPr>
            <p:ph type="title"/>
          </p:nvPr>
        </p:nvSpPr>
        <p:spPr>
          <a:xfrm>
            <a:off x="415578" y="593367"/>
            <a:ext cx="113601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h557f1c3c58ee79fc_1_73"/>
          <p:cNvSpPr>
            <a:spLocks noGrp="1"/>
          </p:cNvSpPr>
          <p:nvPr>
            <p:ph type="body" idx="1"/>
          </p:nvPr>
        </p:nvSpPr>
        <p:spPr>
          <a:xfrm>
            <a:off x="415578" y="1536633"/>
            <a:ext cx="11360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  <a:defRPr/>
            </a:lvl1pPr>
            <a:lvl2pPr marL="91440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  <a:defRPr/>
            </a:lvl2pPr>
            <a:lvl3pPr marL="137160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/>
            </a:lvl3pPr>
            <a:lvl4pPr marL="18288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29" name="Google Shape;29;h557f1c3c58ee79fc_1_73"/>
          <p:cNvSpPr>
            <a:spLocks noGrp="1"/>
          </p:cNvSpPr>
          <p:nvPr>
            <p:ph type="sldNum" idx="12"/>
          </p:nvPr>
        </p:nvSpPr>
        <p:spPr>
          <a:xfrm>
            <a:off x="11296008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STER">
  <p:cSld name="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31" name="Google Shape;31;h2f8af28a488fec08_0_45"/>
          <p:cNvCxnSpPr/>
          <p:nvPr/>
        </p:nvCxnSpPr>
        <p:spPr>
          <a:xfrm>
            <a:off x="0" y="6565392"/>
            <a:ext cx="12191100" cy="0"/>
          </a:xfrm>
          <a:prstGeom prst="straightConnector1">
            <a:avLst/>
          </a:prstGeom>
          <a:ln w="9525" cap="flat">
            <a:solidFill>
              <a:srgbClr val="D8E2E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h2f8af28a488fec08_0_45"/>
          <p:cNvSpPr>
            <a:spLocks noGrp="1"/>
          </p:cNvSpPr>
          <p:nvPr/>
        </p:nvSpPr>
        <p:spPr>
          <a:xfrm>
            <a:off x="384028" y="6601968"/>
            <a:ext cx="2925900" cy="1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5758B"/>
              </a:buClr>
              <a:buSzPts val="750"/>
              <a:buFont typeface="Arial" panose="020B0604020202020204"/>
              <a:buNone/>
            </a:pPr>
            <a:r>
              <a:rPr sz="75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https://fair-center.bitp.kyiv.ua</a:t>
            </a:r>
            <a:endParaRPr sz="75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" name="Google Shape;33;h2f8af28a488fec08_0_45"/>
          <p:cNvSpPr>
            <a:spLocks noGrp="1"/>
          </p:cNvSpPr>
          <p:nvPr>
            <p:ph type="sldNum" idx="12"/>
          </p:nvPr>
        </p:nvSpPr>
        <p:spPr>
          <a:xfrm>
            <a:off x="11475108" y="6574536"/>
            <a:ext cx="320100" cy="1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" name=""/>
        <p:cNvGrpSpPr/>
        <p:nvPr/>
      </p:nvGrpSpPr>
      <p:grpSpPr/>
      <p:sp>
        <p:nvSpPr>
          <p:cNvPr id="35" name="Google Shape;35;p32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7" name="Google Shape;37;p32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2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2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"/>
        <p:cNvGrpSpPr/>
        <p:nvPr/>
      </p:nvGrpSpPr>
      <p:grpSpPr/>
      <p:sp>
        <p:nvSpPr>
          <p:cNvPr id="42" name="Google Shape;42;h557f1c3c58ee79fc_1_349"/>
          <p:cNvSpPr>
            <a:spLocks noGrp="1"/>
          </p:cNvSpPr>
          <p:nvPr>
            <p:ph type="title"/>
          </p:nvPr>
        </p:nvSpPr>
        <p:spPr>
          <a:xfrm>
            <a:off x="653632" y="600200"/>
            <a:ext cx="84900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43" name="Google Shape;43;h557f1c3c58ee79fc_1_349"/>
          <p:cNvSpPr>
            <a:spLocks noGrp="1"/>
          </p:cNvSpPr>
          <p:nvPr>
            <p:ph type="sldNum" idx="12"/>
          </p:nvPr>
        </p:nvSpPr>
        <p:spPr>
          <a:xfrm>
            <a:off x="11296008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>
            <a:norm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Title and Content">
  <p:cSld name="OBJECT">
    <p:spTree>
      <p:nvGrpSpPr>
        <p:cNvPr id="1" name=""/>
        <p:cNvGrpSpPr/>
        <p:nvPr/>
      </p:nvGrpSpPr>
      <p:grpSpPr/>
      <p:sp>
        <p:nvSpPr>
          <p:cNvPr id="45" name="Google Shape;45;p3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3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3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" name=""/>
        <p:cNvGrpSpPr/>
        <p:nvPr/>
      </p:nvGrpSpPr>
      <p:grpSpPr/>
      <p:sp>
        <p:nvSpPr>
          <p:cNvPr id="51" name="Google Shape;51;p34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 panose="020F0502020204030204"/>
              <a:buNone/>
              <a:defRPr sz="4000" b="1" cap="none"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4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3" name="Google Shape;53;p34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4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4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Two Content">
  <p:cSld name="TWO_OBJECTS">
    <p:spTree>
      <p:nvGrpSpPr>
        <p:cNvPr id="1" name=""/>
        <p:cNvGrpSpPr/>
        <p:nvPr/>
      </p:nvGrpSpPr>
      <p:grpSpPr/>
      <p:sp>
        <p:nvSpPr>
          <p:cNvPr id="57" name="Google Shape;57;p3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59" name="Google Shape;59;p35"/>
          <p:cNvSpPr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0" name="Google Shape;60;p35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5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Comparison">
  <p:cSld name="TWO_OBJECTS_WITH_TEXT">
    <p:spTree>
      <p:nvGrpSpPr>
        <p:cNvPr id="1" name=""/>
        <p:cNvGrpSpPr/>
        <p:nvPr/>
      </p:nvGrpSpPr>
      <p:grpSpPr/>
      <p:sp>
        <p:nvSpPr>
          <p:cNvPr id="64" name="Google Shape;64;p3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6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/>
        </p:txBody>
      </p:sp>
      <p:sp>
        <p:nvSpPr>
          <p:cNvPr id="66" name="Google Shape;66;p36"/>
          <p:cNvSpPr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36"/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/>
        </p:txBody>
      </p:sp>
      <p:sp>
        <p:nvSpPr>
          <p:cNvPr id="68" name="Google Shape;68;p36"/>
          <p:cNvSpPr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36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6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6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1" name=""/>
        <p:cNvGrpSpPr/>
        <p:nvPr/>
      </p:nvGrpSpPr>
      <p:grpSpPr/>
      <p:sp>
        <p:nvSpPr>
          <p:cNvPr id="73" name="Google Shape;73;p3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7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7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7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Picture with Caption">
  <p:cSld name="PICTURE_WITH_CAPTION_TEXT">
    <p:spTree>
      <p:nvGrpSpPr>
        <p:cNvPr id="1" name=""/>
        <p:cNvGrpSpPr/>
        <p:nvPr/>
      </p:nvGrpSpPr>
      <p:grpSpPr/>
      <p:sp>
        <p:nvSpPr>
          <p:cNvPr id="78" name="Google Shape;78;p39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 panose="020F0502020204030204"/>
              <a:buNone/>
              <a:defRPr sz="2000" b="1"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39"/>
          <p:cNvSpPr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81" name="Google Shape;81;p39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9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9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Title and Vertical Text">
  <p:cSld name="VERTICAL_TEXT">
    <p:spTree>
      <p:nvGrpSpPr>
        <p:cNvPr id="1" name=""/>
        <p:cNvGrpSpPr/>
        <p:nvPr/>
      </p:nvGrpSpPr>
      <p:grpSpPr/>
      <p:sp>
        <p:nvSpPr>
          <p:cNvPr id="85" name="Google Shape;85;p4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40"/>
          <p:cNvSpPr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40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40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40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Vertical Title and Text">
  <p:cSld name="VERTICAL_TITLE_AND_VERTICAL_TEXT">
    <p:spTree>
      <p:nvGrpSpPr>
        <p:cNvPr id="1" name=""/>
        <p:cNvGrpSpPr/>
        <p:nvPr/>
      </p:nvGrpSpPr>
      <p:grpSpPr/>
      <p:sp>
        <p:nvSpPr>
          <p:cNvPr id="91" name="Google Shape;91;p41"/>
          <p:cNvSpPr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41"/>
          <p:cNvSpPr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41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41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41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Google Shape;10;p3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  <a:defRPr sz="4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9pPr>
          </a:lstStyle>
          <a:p/>
        </p:txBody>
      </p:sp>
      <p:sp>
        <p:nvSpPr>
          <p:cNvPr id="11" name="Google Shape;11;p30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marR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 panose="020B0604020202020204"/>
              <a:buChar char="•"/>
              <a:defRPr sz="3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914400" marR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1371600" marR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1828800" marR="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2286000" marR="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2743200" marR="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3200400" marR="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3657600" marR="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4114800" marR="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/>
        </p:txBody>
      </p:sp>
      <p:sp>
        <p:nvSpPr>
          <p:cNvPr id="12" name="Google Shape;12;p30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/>
        </p:txBody>
      </p:sp>
      <p:sp>
        <p:nvSpPr>
          <p:cNvPr id="13" name="Google Shape;13;p30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/>
        </p:txBody>
      </p:sp>
      <p:sp>
        <p:nvSpPr>
          <p:cNvPr id="14" name="Google Shape;14;p30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9pPr>
    </p:titleStyle>
    <p:body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9pPr>
    </p:bodyStyle>
    <p:other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8" name="Google Shape;238;h5001cc088a876931_0_0"/>
          <p:cNvSpPr>
            <a:spLocks noGrp="1"/>
          </p:cNvSpPr>
          <p:nvPr/>
        </p:nvSpPr>
        <p:spPr>
          <a:xfrm>
            <a:off x="0" y="0"/>
            <a:ext cx="12191100" cy="82200"/>
          </a:xfrm>
          <a:prstGeom prst="rect">
            <a:avLst/>
          </a:prstGeom>
          <a:solidFill>
            <a:srgbClr val="2563A8"/>
          </a:solidFill>
          <a:ln w="12700" cap="flat" cmpd="sng">
            <a:solidFill>
              <a:srgbClr val="2563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9" name="Google Shape;239;h5001cc088a876931_0_0"/>
          <p:cNvSpPr>
            <a:spLocks noGrp="1"/>
          </p:cNvSpPr>
          <p:nvPr/>
        </p:nvSpPr>
        <p:spPr>
          <a:xfrm>
            <a:off x="475463" y="201168"/>
            <a:ext cx="3017100" cy="2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563A8"/>
              </a:buClr>
              <a:buSzPts val="1050"/>
              <a:buFont typeface="Arial" panose="020B0604020202020204"/>
              <a:buNone/>
            </a:pPr>
            <a:r>
              <a:rPr sz="1050" b="1">
                <a:solidFill>
                  <a:srgbClr val="2563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I. СУЧАСНА ФЕДЕРАЦІЯ EOSC</a:t>
            </a:r>
            <a:endParaRPr sz="105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0" name="Google Shape;240;h5001cc088a876931_0_0"/>
          <p:cNvSpPr>
            <a:spLocks noGrp="1"/>
          </p:cNvSpPr>
          <p:nvPr/>
        </p:nvSpPr>
        <p:spPr>
          <a:xfrm>
            <a:off x="475463" y="475488"/>
            <a:ext cx="11200800" cy="4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143B6B"/>
              </a:buClr>
              <a:buSzPts val="2500"/>
              <a:buFont typeface="Arial" panose="020B0604020202020204"/>
              <a:buNone/>
            </a:pPr>
            <a:r>
              <a:rPr sz="2500" b="1">
                <a:solidFill>
                  <a:srgbClr val="143B6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Що таке EOSC-вузол</a:t>
            </a:r>
            <a:endParaRPr sz="25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1" name="Google Shape;241;h5001cc088a876931_0_0"/>
          <p:cNvSpPr>
            <a:spLocks noGrp="1"/>
          </p:cNvSpPr>
          <p:nvPr/>
        </p:nvSpPr>
        <p:spPr>
          <a:xfrm>
            <a:off x="475463" y="1005840"/>
            <a:ext cx="11063700" cy="3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5E7184"/>
              </a:buClr>
              <a:buSzPts val="1250"/>
              <a:buFont typeface="Arial" panose="020B0604020202020204"/>
              <a:buNone/>
            </a:pPr>
            <a:r>
              <a:rPr sz="1250">
                <a:solidFill>
                  <a:srgbClr val="5E7184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Автономний учасник Федерації зі своїм управлінням, ресурсами та відповідальністю</a:t>
            </a:r>
            <a:endParaRPr sz="125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2" name="Google Shape;242;h5001cc088a876931_0_0"/>
          <p:cNvSpPr>
            <a:spLocks noGrp="1"/>
          </p:cNvSpPr>
          <p:nvPr/>
        </p:nvSpPr>
        <p:spPr>
          <a:xfrm>
            <a:off x="822916" y="1600200"/>
            <a:ext cx="4571700" cy="4160400"/>
          </a:xfrm>
          <a:prstGeom prst="roundRect">
            <a:avLst>
              <a:gd name="adj" fmla="val 16667"/>
            </a:avLst>
          </a:prstGeom>
          <a:solidFill>
            <a:srgbClr val="F7FAFC"/>
          </a:solidFill>
          <a:ln w="19050" cap="flat" cmpd="sng">
            <a:solidFill>
              <a:srgbClr val="2563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3" name="Google Shape;243;h5001cc088a876931_0_0"/>
          <p:cNvSpPr>
            <a:spLocks noGrp="1"/>
          </p:cNvSpPr>
          <p:nvPr/>
        </p:nvSpPr>
        <p:spPr>
          <a:xfrm>
            <a:off x="1142939" y="1874520"/>
            <a:ext cx="3885900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143B6B"/>
              </a:buClr>
              <a:buSzPts val="2300"/>
              <a:buFont typeface="Arial" panose="020B0604020202020204"/>
              <a:buNone/>
            </a:pPr>
            <a:r>
              <a:rPr sz="2300" b="1">
                <a:solidFill>
                  <a:srgbClr val="143B6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EOSC-вузол</a:t>
            </a:r>
            <a:endParaRPr sz="23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4" name="Google Shape;244;h5001cc088a876931_0_0"/>
          <p:cNvSpPr>
            <a:spLocks noGrp="1"/>
          </p:cNvSpPr>
          <p:nvPr/>
        </p:nvSpPr>
        <p:spPr>
          <a:xfrm>
            <a:off x="1188657" y="2514600"/>
            <a:ext cx="301800" cy="301800"/>
          </a:xfrm>
          <a:prstGeom prst="ellipse">
            <a:avLst/>
          </a:prstGeom>
          <a:solidFill>
            <a:srgbClr val="2563A8"/>
          </a:solidFill>
          <a:ln w="12700" cap="flat" cmpd="sng">
            <a:solidFill>
              <a:srgbClr val="2563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5" name="Google Shape;245;h5001cc088a876931_0_0"/>
          <p:cNvSpPr>
            <a:spLocks noGrp="1"/>
          </p:cNvSpPr>
          <p:nvPr/>
        </p:nvSpPr>
        <p:spPr>
          <a:xfrm>
            <a:off x="1188657" y="2532888"/>
            <a:ext cx="301800" cy="2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 panose="020B0604020202020204"/>
              <a:buNone/>
            </a:pPr>
            <a:r>
              <a:rPr sz="1200" b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sz="12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6" name="Google Shape;246;h5001cc088a876931_0_0"/>
          <p:cNvSpPr>
            <a:spLocks noGrp="1"/>
          </p:cNvSpPr>
          <p:nvPr/>
        </p:nvSpPr>
        <p:spPr>
          <a:xfrm>
            <a:off x="1600115" y="2487168"/>
            <a:ext cx="33831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18324B"/>
              </a:buClr>
              <a:buSzPts val="1140"/>
              <a:buFont typeface="Arial" panose="020B0604020202020204"/>
              <a:buNone/>
            </a:pPr>
            <a:r>
              <a:rPr sz="1140">
                <a:solidFill>
                  <a:srgbClr val="18324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має власну організацію та відповідальну команду</a:t>
            </a:r>
            <a:endParaRPr sz="114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7" name="Google Shape;247;h5001cc088a876931_0_0"/>
          <p:cNvSpPr>
            <a:spLocks noGrp="1"/>
          </p:cNvSpPr>
          <p:nvPr/>
        </p:nvSpPr>
        <p:spPr>
          <a:xfrm>
            <a:off x="1188657" y="3044952"/>
            <a:ext cx="301800" cy="301800"/>
          </a:xfrm>
          <a:prstGeom prst="ellipse">
            <a:avLst/>
          </a:prstGeom>
          <a:solidFill>
            <a:srgbClr val="2563A8"/>
          </a:solidFill>
          <a:ln w="12700" cap="flat" cmpd="sng">
            <a:solidFill>
              <a:srgbClr val="2563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8" name="Google Shape;248;h5001cc088a876931_0_0"/>
          <p:cNvSpPr>
            <a:spLocks noGrp="1"/>
          </p:cNvSpPr>
          <p:nvPr/>
        </p:nvSpPr>
        <p:spPr>
          <a:xfrm>
            <a:off x="1188657" y="3063240"/>
            <a:ext cx="301800" cy="2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 panose="020B0604020202020204"/>
              <a:buNone/>
            </a:pPr>
            <a:r>
              <a:rPr sz="1200" b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sz="12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9" name="Google Shape;249;h5001cc088a876931_0_0"/>
          <p:cNvSpPr>
            <a:spLocks noGrp="1"/>
          </p:cNvSpPr>
          <p:nvPr/>
        </p:nvSpPr>
        <p:spPr>
          <a:xfrm>
            <a:off x="1600115" y="3017520"/>
            <a:ext cx="33831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18324B"/>
              </a:buClr>
              <a:buSzPts val="1140"/>
              <a:buFont typeface="Arial" panose="020B0604020202020204"/>
              <a:buNone/>
            </a:pPr>
            <a:r>
              <a:rPr sz="1140">
                <a:solidFill>
                  <a:srgbClr val="18324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підтримує ресурси або сервіси для визначених користувачів</a:t>
            </a:r>
            <a:endParaRPr sz="114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0" name="Google Shape;250;h5001cc088a876931_0_0"/>
          <p:cNvSpPr>
            <a:spLocks noGrp="1"/>
          </p:cNvSpPr>
          <p:nvPr/>
        </p:nvSpPr>
        <p:spPr>
          <a:xfrm>
            <a:off x="1188657" y="3575304"/>
            <a:ext cx="301800" cy="301800"/>
          </a:xfrm>
          <a:prstGeom prst="ellipse">
            <a:avLst/>
          </a:prstGeom>
          <a:solidFill>
            <a:srgbClr val="2563A8"/>
          </a:solidFill>
          <a:ln w="12700" cap="flat" cmpd="sng">
            <a:solidFill>
              <a:srgbClr val="2563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1" name="Google Shape;251;h5001cc088a876931_0_0"/>
          <p:cNvSpPr>
            <a:spLocks noGrp="1"/>
          </p:cNvSpPr>
          <p:nvPr/>
        </p:nvSpPr>
        <p:spPr>
          <a:xfrm>
            <a:off x="1188657" y="3593592"/>
            <a:ext cx="301800" cy="2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 panose="020B0604020202020204"/>
              <a:buNone/>
            </a:pPr>
            <a:r>
              <a:rPr sz="1200" b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sz="12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2" name="Google Shape;252;h5001cc088a876931_0_0"/>
          <p:cNvSpPr>
            <a:spLocks noGrp="1"/>
          </p:cNvSpPr>
          <p:nvPr/>
        </p:nvSpPr>
        <p:spPr>
          <a:xfrm>
            <a:off x="1600115" y="3547872"/>
            <a:ext cx="33831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18324B"/>
              </a:buClr>
              <a:buSzPts val="1140"/>
              <a:buFont typeface="Arial" panose="020B0604020202020204"/>
              <a:buNone/>
            </a:pPr>
            <a:r>
              <a:rPr sz="1140">
                <a:solidFill>
                  <a:srgbClr val="18324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працює за політиками доступу і правилами сервісного управління</a:t>
            </a:r>
            <a:endParaRPr sz="114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3" name="Google Shape;253;h5001cc088a876931_0_0"/>
          <p:cNvSpPr>
            <a:spLocks noGrp="1"/>
          </p:cNvSpPr>
          <p:nvPr/>
        </p:nvSpPr>
        <p:spPr>
          <a:xfrm>
            <a:off x="1188657" y="4105656"/>
            <a:ext cx="301800" cy="301800"/>
          </a:xfrm>
          <a:prstGeom prst="ellipse">
            <a:avLst/>
          </a:prstGeom>
          <a:solidFill>
            <a:srgbClr val="2563A8"/>
          </a:solidFill>
          <a:ln w="12700" cap="flat" cmpd="sng">
            <a:solidFill>
              <a:srgbClr val="2563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4" name="Google Shape;254;h5001cc088a876931_0_0"/>
          <p:cNvSpPr>
            <a:spLocks noGrp="1"/>
          </p:cNvSpPr>
          <p:nvPr/>
        </p:nvSpPr>
        <p:spPr>
          <a:xfrm>
            <a:off x="1188657" y="4123944"/>
            <a:ext cx="301800" cy="2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 panose="020B0604020202020204"/>
              <a:buNone/>
            </a:pPr>
            <a:r>
              <a:rPr sz="1200" b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sz="12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5" name="Google Shape;255;h5001cc088a876931_0_0"/>
          <p:cNvSpPr>
            <a:spLocks noGrp="1"/>
          </p:cNvSpPr>
          <p:nvPr/>
        </p:nvSpPr>
        <p:spPr>
          <a:xfrm>
            <a:off x="1600115" y="4078224"/>
            <a:ext cx="33831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18324B"/>
              </a:buClr>
              <a:buSzPts val="1140"/>
              <a:buFont typeface="Arial" panose="020B0604020202020204"/>
              <a:buNone/>
            </a:pPr>
            <a:r>
              <a:rPr sz="1140">
                <a:solidFill>
                  <a:srgbClr val="18324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реалізує потрібні федеративні можливості або використовує делеговані</a:t>
            </a:r>
            <a:endParaRPr sz="114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6" name="Google Shape;256;h5001cc088a876931_0_0"/>
          <p:cNvSpPr>
            <a:spLocks noGrp="1"/>
          </p:cNvSpPr>
          <p:nvPr/>
        </p:nvSpPr>
        <p:spPr>
          <a:xfrm>
            <a:off x="1188657" y="4636008"/>
            <a:ext cx="301800" cy="301800"/>
          </a:xfrm>
          <a:prstGeom prst="ellipse">
            <a:avLst/>
          </a:prstGeom>
          <a:solidFill>
            <a:srgbClr val="2563A8"/>
          </a:solidFill>
          <a:ln w="12700" cap="flat" cmpd="sng">
            <a:solidFill>
              <a:srgbClr val="2563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7" name="Google Shape;257;h5001cc088a876931_0_0"/>
          <p:cNvSpPr>
            <a:spLocks noGrp="1"/>
          </p:cNvSpPr>
          <p:nvPr/>
        </p:nvSpPr>
        <p:spPr>
          <a:xfrm>
            <a:off x="1188657" y="4654296"/>
            <a:ext cx="301800" cy="2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 panose="020B0604020202020204"/>
              <a:buNone/>
            </a:pPr>
            <a:r>
              <a:rPr sz="1200" b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sz="12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8" name="Google Shape;258;h5001cc088a876931_0_0"/>
          <p:cNvSpPr>
            <a:spLocks noGrp="1"/>
          </p:cNvSpPr>
          <p:nvPr/>
        </p:nvSpPr>
        <p:spPr>
          <a:xfrm>
            <a:off x="1600115" y="4608576"/>
            <a:ext cx="33831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18324B"/>
              </a:buClr>
              <a:buSzPts val="1140"/>
              <a:buFont typeface="Arial" panose="020B0604020202020204"/>
              <a:buNone/>
            </a:pPr>
            <a:r>
              <a:rPr sz="1140">
                <a:solidFill>
                  <a:srgbClr val="18324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взаємодіє з EOSC EU Node та іншими вузлами через узгоджені інтерфейси</a:t>
            </a:r>
            <a:endParaRPr sz="114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9" name="Google Shape;259;h5001cc088a876931_0_0"/>
          <p:cNvSpPr>
            <a:spLocks noGrp="1"/>
          </p:cNvSpPr>
          <p:nvPr/>
        </p:nvSpPr>
        <p:spPr>
          <a:xfrm>
            <a:off x="5989001" y="1783080"/>
            <a:ext cx="2514600" cy="1417200"/>
          </a:xfrm>
          <a:prstGeom prst="roundRect">
            <a:avLst>
              <a:gd name="adj" fmla="val 5161"/>
            </a:avLst>
          </a:prstGeom>
          <a:solidFill>
            <a:srgbClr val="EAF6EE"/>
          </a:solidFill>
          <a:ln w="12700" cap="flat" cmpd="sng">
            <a:solidFill>
              <a:srgbClr val="CAD8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0" name="Google Shape;260;h5001cc088a876931_0_0"/>
          <p:cNvSpPr>
            <a:spLocks noGrp="1"/>
          </p:cNvSpPr>
          <p:nvPr/>
        </p:nvSpPr>
        <p:spPr>
          <a:xfrm>
            <a:off x="6007288" y="1819656"/>
            <a:ext cx="63900" cy="1344300"/>
          </a:xfrm>
          <a:prstGeom prst="rect">
            <a:avLst/>
          </a:prstGeom>
          <a:solidFill>
            <a:srgbClr val="2E8B57"/>
          </a:solidFill>
          <a:ln w="12700" cap="flat" cmpd="sng">
            <a:solidFill>
              <a:srgbClr val="2E8B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1" name="Google Shape;261;h5001cc088a876931_0_0"/>
          <p:cNvSpPr>
            <a:spLocks noGrp="1"/>
          </p:cNvSpPr>
          <p:nvPr/>
        </p:nvSpPr>
        <p:spPr>
          <a:xfrm>
            <a:off x="6190158" y="1947672"/>
            <a:ext cx="21672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143B6B"/>
              </a:buClr>
              <a:buSzPts val="1600"/>
              <a:buFont typeface="Arial" panose="020B0604020202020204"/>
              <a:buNone/>
            </a:pPr>
            <a:r>
              <a:rPr sz="1600" b="1">
                <a:solidFill>
                  <a:srgbClr val="143B6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Власні ресурси</a:t>
            </a:r>
            <a:endParaRPr sz="16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2" name="Google Shape;262;h5001cc088a876931_0_0"/>
          <p:cNvSpPr>
            <a:spLocks noGrp="1"/>
          </p:cNvSpPr>
          <p:nvPr/>
        </p:nvSpPr>
        <p:spPr>
          <a:xfrm>
            <a:off x="6190158" y="2350008"/>
            <a:ext cx="2167200" cy="7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0" tIns="250" rIns="250" bIns="250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18324B"/>
              </a:buClr>
              <a:buSzPts val="1120"/>
              <a:buFont typeface="Arial" panose="020B0604020202020204"/>
              <a:buNone/>
            </a:pPr>
            <a:r>
              <a:rPr sz="1120">
                <a:solidFill>
                  <a:srgbClr val="18324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Дані, обчислення, сховища, програмні засоби, навчання.</a:t>
            </a:r>
            <a:endParaRPr sz="112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3" name="Google Shape;263;h5001cc088a876931_0_0"/>
          <p:cNvSpPr>
            <a:spLocks noGrp="1"/>
          </p:cNvSpPr>
          <p:nvPr/>
        </p:nvSpPr>
        <p:spPr>
          <a:xfrm>
            <a:off x="8823490" y="1783080"/>
            <a:ext cx="2514600" cy="1417200"/>
          </a:xfrm>
          <a:prstGeom prst="roundRect">
            <a:avLst>
              <a:gd name="adj" fmla="val 5161"/>
            </a:avLst>
          </a:prstGeom>
          <a:solidFill>
            <a:srgbClr val="E8F6F5"/>
          </a:solidFill>
          <a:ln w="12700" cap="flat" cmpd="sng">
            <a:solidFill>
              <a:srgbClr val="CAD8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4" name="Google Shape;264;h5001cc088a876931_0_0"/>
          <p:cNvSpPr>
            <a:spLocks noGrp="1"/>
          </p:cNvSpPr>
          <p:nvPr/>
        </p:nvSpPr>
        <p:spPr>
          <a:xfrm>
            <a:off x="8841777" y="1819656"/>
            <a:ext cx="63900" cy="1344300"/>
          </a:xfrm>
          <a:prstGeom prst="rect">
            <a:avLst/>
          </a:prstGeom>
          <a:solidFill>
            <a:srgbClr val="0F8B8D"/>
          </a:solidFill>
          <a:ln w="12700" cap="flat" cmpd="sng">
            <a:solidFill>
              <a:srgbClr val="0F8B8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5" name="Google Shape;265;h5001cc088a876931_0_0"/>
          <p:cNvSpPr>
            <a:spLocks noGrp="1"/>
          </p:cNvSpPr>
          <p:nvPr/>
        </p:nvSpPr>
        <p:spPr>
          <a:xfrm>
            <a:off x="9024647" y="1947672"/>
            <a:ext cx="21672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0A4075"/>
              </a:buClr>
              <a:buSzPts val="1800"/>
              <a:buFont typeface="Arial" panose="020B0604020202020204"/>
              <a:buNone/>
            </a:pPr>
            <a:r>
              <a:rPr sz="1800" b="1">
                <a:solidFill>
                  <a:srgbClr val="0A407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Шлюз для спільноти</a:t>
            </a:r>
            <a:endParaRPr sz="16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6" name="Google Shape;266;h5001cc088a876931_0_0"/>
          <p:cNvSpPr>
            <a:spLocks noGrp="1"/>
          </p:cNvSpPr>
          <p:nvPr/>
        </p:nvSpPr>
        <p:spPr>
          <a:xfrm>
            <a:off x="9024647" y="2350008"/>
            <a:ext cx="2167200" cy="7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0" tIns="250" rIns="250" bIns="250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0A4075"/>
              </a:buClr>
              <a:buSzPts val="1280"/>
              <a:buFont typeface="Arial" panose="020B0604020202020204"/>
              <a:buNone/>
            </a:pPr>
            <a:r>
              <a:rPr sz="1280" b="0">
                <a:solidFill>
                  <a:srgbClr val="0A407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Вузол може приєднувати сторонні ресурси і бути шлюзом до EOSC для ширшої наукової спільноти.</a:t>
            </a:r>
            <a:endParaRPr sz="112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7" name="Google Shape;267;h5001cc088a876931_0_0"/>
          <p:cNvSpPr>
            <a:spLocks noGrp="1"/>
          </p:cNvSpPr>
          <p:nvPr/>
        </p:nvSpPr>
        <p:spPr>
          <a:xfrm>
            <a:off x="5989001" y="3703320"/>
            <a:ext cx="2514600" cy="1417200"/>
          </a:xfrm>
          <a:prstGeom prst="roundRect">
            <a:avLst>
              <a:gd name="adj" fmla="val 5161"/>
            </a:avLst>
          </a:prstGeom>
          <a:solidFill>
            <a:srgbClr val="FFF4DE"/>
          </a:solidFill>
          <a:ln w="12700" cap="flat" cmpd="sng">
            <a:solidFill>
              <a:srgbClr val="CAD8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8" name="Google Shape;268;h5001cc088a876931_0_0"/>
          <p:cNvSpPr>
            <a:spLocks noGrp="1"/>
          </p:cNvSpPr>
          <p:nvPr/>
        </p:nvSpPr>
        <p:spPr>
          <a:xfrm>
            <a:off x="6007288" y="3739896"/>
            <a:ext cx="63900" cy="1344300"/>
          </a:xfrm>
          <a:prstGeom prst="rect">
            <a:avLst/>
          </a:prstGeom>
          <a:solidFill>
            <a:srgbClr val="F59E0B"/>
          </a:solidFill>
          <a:ln w="12700" cap="flat" cmpd="sng">
            <a:solidFill>
              <a:srgbClr val="F59E0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9" name="Google Shape;269;h5001cc088a876931_0_0"/>
          <p:cNvSpPr>
            <a:spLocks noGrp="1"/>
          </p:cNvSpPr>
          <p:nvPr/>
        </p:nvSpPr>
        <p:spPr>
          <a:xfrm>
            <a:off x="6190158" y="3867912"/>
            <a:ext cx="21672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143B6B"/>
              </a:buClr>
              <a:buSzPts val="1600"/>
              <a:buFont typeface="Arial" panose="020B0604020202020204"/>
              <a:buNone/>
            </a:pPr>
            <a:r>
              <a:rPr sz="1600" b="1">
                <a:solidFill>
                  <a:srgbClr val="143B6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Автономія</a:t>
            </a:r>
            <a:endParaRPr sz="16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0" name="Google Shape;270;h5001cc088a876931_0_0"/>
          <p:cNvSpPr>
            <a:spLocks noGrp="1"/>
          </p:cNvSpPr>
          <p:nvPr/>
        </p:nvSpPr>
        <p:spPr>
          <a:xfrm>
            <a:off x="6190158" y="4270248"/>
            <a:ext cx="2167200" cy="7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0" tIns="250" rIns="250" bIns="250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18324B"/>
              </a:buClr>
              <a:buSzPts val="1120"/>
              <a:buFont typeface="Arial" panose="020B0604020202020204"/>
              <a:buNone/>
            </a:pPr>
            <a:r>
              <a:rPr sz="1120">
                <a:solidFill>
                  <a:srgbClr val="18324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Вузол зберігає власне управління, бюджетну й операційну відповідальність.</a:t>
            </a:r>
            <a:endParaRPr sz="112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1" name="Google Shape;271;h5001cc088a876931_0_0"/>
          <p:cNvSpPr>
            <a:spLocks noGrp="1"/>
          </p:cNvSpPr>
          <p:nvPr/>
        </p:nvSpPr>
        <p:spPr>
          <a:xfrm>
            <a:off x="8823490" y="3703320"/>
            <a:ext cx="2514600" cy="1417200"/>
          </a:xfrm>
          <a:prstGeom prst="roundRect">
            <a:avLst>
              <a:gd name="adj" fmla="val 5161"/>
            </a:avLst>
          </a:prstGeom>
          <a:solidFill>
            <a:srgbClr val="F1ECFA"/>
          </a:solidFill>
          <a:ln w="12700" cap="flat" cmpd="sng">
            <a:solidFill>
              <a:srgbClr val="CAD8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2" name="Google Shape;272;h5001cc088a876931_0_0"/>
          <p:cNvSpPr>
            <a:spLocks noGrp="1"/>
          </p:cNvSpPr>
          <p:nvPr/>
        </p:nvSpPr>
        <p:spPr>
          <a:xfrm>
            <a:off x="8841777" y="3739896"/>
            <a:ext cx="63900" cy="1344300"/>
          </a:xfrm>
          <a:prstGeom prst="rect">
            <a:avLst/>
          </a:prstGeom>
          <a:solidFill>
            <a:srgbClr val="6D4AA8"/>
          </a:solidFill>
          <a:ln w="12700" cap="flat" cmpd="sng">
            <a:solidFill>
              <a:srgbClr val="6D4A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3" name="Google Shape;273;h5001cc088a876931_0_0"/>
          <p:cNvSpPr>
            <a:spLocks noGrp="1"/>
          </p:cNvSpPr>
          <p:nvPr/>
        </p:nvSpPr>
        <p:spPr>
          <a:xfrm>
            <a:off x="9024647" y="3867912"/>
            <a:ext cx="21672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143B6B"/>
              </a:buClr>
              <a:buSzPts val="1600"/>
              <a:buFont typeface="Arial" panose="020B0604020202020204"/>
              <a:buNone/>
            </a:pPr>
            <a:r>
              <a:rPr sz="1600" b="1">
                <a:solidFill>
                  <a:srgbClr val="143B6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Федерація</a:t>
            </a:r>
            <a:endParaRPr sz="16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4" name="Google Shape;274;h5001cc088a876931_0_0"/>
          <p:cNvSpPr>
            <a:spLocks noGrp="1"/>
          </p:cNvSpPr>
          <p:nvPr/>
        </p:nvSpPr>
        <p:spPr>
          <a:xfrm>
            <a:off x="9024647" y="4270248"/>
            <a:ext cx="2167200" cy="7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0" tIns="250" rIns="250" bIns="250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18324B"/>
              </a:buClr>
              <a:buSzPts val="1120"/>
              <a:buFont typeface="Arial" panose="020B0604020202020204"/>
              <a:buNone/>
            </a:pPr>
            <a:r>
              <a:rPr sz="1120">
                <a:solidFill>
                  <a:srgbClr val="18324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Спільні можливості роблять ресурс видимим і придатним до міжвузлового використання.</a:t>
            </a:r>
            <a:endParaRPr sz="112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5" name="Google Shape;275;h5001cc088a876931_0_0"/>
          <p:cNvSpPr>
            <a:spLocks noGrp="1"/>
          </p:cNvSpPr>
          <p:nvPr/>
        </p:nvSpPr>
        <p:spPr>
          <a:xfrm>
            <a:off x="6126153" y="5577840"/>
            <a:ext cx="50289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B5473C"/>
              </a:buClr>
              <a:buSzPts val="1330"/>
              <a:buFont typeface="Arial" panose="020B0604020202020204"/>
              <a:buNone/>
            </a:pPr>
            <a:r>
              <a:rPr sz="1330" b="1">
                <a:solidFill>
                  <a:srgbClr val="B5473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Вузол ≠ сервер  •  вузол ≠ репозитарій  •  вузол ≠ вебпортал</a:t>
            </a:r>
            <a:endParaRPr sz="133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6" name="Google Shape;276;h5001cc088a876931_0_0"/>
          <p:cNvSpPr>
            <a:spLocks noGrp="1"/>
          </p:cNvSpPr>
          <p:nvPr/>
        </p:nvSpPr>
        <p:spPr>
          <a:xfrm>
            <a:off x="3657405" y="6601968"/>
            <a:ext cx="7406400" cy="1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5F7387"/>
              </a:buClr>
              <a:buSzPts val="680"/>
              <a:buFont typeface="Arial" panose="020B0604020202020204"/>
              <a:buNone/>
            </a:pPr>
            <a:r>
              <a:rPr sz="680" b="0">
                <a:solidFill>
                  <a:srgbClr val="5F738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Джерела: EOSC Federation Handbook v2.0; EOSC SRIA 2.0 — Operationalisation of the Federation</a:t>
            </a:r>
            <a:endParaRPr sz="72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7" name="Google Shape;277;h5001cc088a876931_0_0"/>
          <p:cNvSpPr>
            <a:spLocks noGrp="1"/>
          </p:cNvSpPr>
          <p:nvPr>
            <p:ph type="sldNum" idx="4294967295"/>
          </p:nvPr>
        </p:nvSpPr>
        <p:spPr>
          <a:xfrm>
            <a:off x="11475108" y="6574536"/>
            <a:ext cx="320100" cy="1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50" b="0">
                <a:solidFill>
                  <a:srgbClr val="5F738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endParaRPr sz="800">
              <a:solidFill>
                <a:srgbClr val="65758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82" name="Google Shape;282;h50385b17613fb0a8_0_8"/>
          <p:cNvSpPr>
            <a:spLocks noGrp="1"/>
          </p:cNvSpPr>
          <p:nvPr/>
        </p:nvSpPr>
        <p:spPr>
          <a:xfrm>
            <a:off x="502920" y="256032"/>
            <a:ext cx="1097280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 panose="020B0604020202020204"/>
              <a:buNone/>
            </a:pPr>
            <a:r>
              <a:rPr sz="275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EOSC-вузол: базові та загальні можливості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3" name="Google Shape;283;h50385b17613fb0a8_0_8"/>
          <p:cNvSpPr>
            <a:spLocks noGrp="1"/>
          </p:cNvSpPr>
          <p:nvPr/>
        </p:nvSpPr>
        <p:spPr>
          <a:xfrm>
            <a:off x="530352" y="822960"/>
            <a:ext cx="1088136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</a:pPr>
            <a:r>
              <a:rPr sz="1300" b="0" i="0" u="none" strike="noStrike" cap="none">
                <a:solidFill>
                  <a:srgbClr val="4F5B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Архітектура можливостей вузла згідно з EOSC Federation Handbook v2.0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4" name="Google Shape;284;h50385b17613fb0a8_0_8"/>
          <p:cNvSpPr>
            <a:spLocks noGrp="1"/>
          </p:cNvSpPr>
          <p:nvPr/>
        </p:nvSpPr>
        <p:spPr>
          <a:xfrm>
            <a:off x="6400800" y="6510528"/>
            <a:ext cx="530352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 panose="020B0604020202020204"/>
              <a:buNone/>
            </a:pPr>
            <a:r>
              <a:rPr sz="750" b="0" i="0" u="none" strike="noStrike" cap="none">
                <a:solidFill>
                  <a:srgbClr val="6E7882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Джерело: EOSC Federation Handbook v2.0, Tables 4.1–4.2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5" name="Google Shape;285;h50385b17613fb0a8_0_8"/>
          <p:cNvSpPr>
            <a:spLocks noGrp="1"/>
          </p:cNvSpPr>
          <p:nvPr/>
        </p:nvSpPr>
        <p:spPr>
          <a:xfrm>
            <a:off x="384048" y="6510528"/>
            <a:ext cx="365760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 panose="020B0604020202020204"/>
              <a:buNone/>
            </a:pPr>
            <a:r>
              <a:rPr sz="750" b="0" i="0" u="none" strike="noStrike" cap="none">
                <a:solidFill>
                  <a:srgbClr val="6E7882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https://fair-center.bitp.kyiv.ua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6" name="Google Shape;286;h50385b17613fb0a8_0_8"/>
          <p:cNvSpPr>
            <a:spLocks noGrp="1"/>
          </p:cNvSpPr>
          <p:nvPr/>
        </p:nvSpPr>
        <p:spPr>
          <a:xfrm>
            <a:off x="502920" y="1325880"/>
            <a:ext cx="5532120" cy="4983480"/>
          </a:xfrm>
          <a:prstGeom prst="roundRect">
            <a:avLst>
              <a:gd name="adj" fmla="val 16667"/>
            </a:avLst>
          </a:prstGeom>
          <a:solidFill>
            <a:srgbClr val="E6F6F6"/>
          </a:solidFill>
          <a:ln w="13950" cap="flat" cmpd="sng">
            <a:solidFill>
              <a:srgbClr val="0D8B9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7" name="Google Shape;287;h50385b17613fb0a8_0_8"/>
          <p:cNvSpPr>
            <a:spLocks noGrp="1"/>
          </p:cNvSpPr>
          <p:nvPr/>
        </p:nvSpPr>
        <p:spPr>
          <a:xfrm>
            <a:off x="749808" y="1481328"/>
            <a:ext cx="502920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sz="180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Базові можливості вузла — Table 4.1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8" name="Google Shape;288;h50385b17613fb0a8_0_8"/>
          <p:cNvSpPr>
            <a:spLocks noGrp="1"/>
          </p:cNvSpPr>
          <p:nvPr/>
        </p:nvSpPr>
        <p:spPr>
          <a:xfrm>
            <a:off x="749808" y="1920240"/>
            <a:ext cx="4983480" cy="31089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D2E1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9" name="Google Shape;289;h50385b17613fb0a8_0_8"/>
          <p:cNvSpPr>
            <a:spLocks noGrp="1"/>
          </p:cNvSpPr>
          <p:nvPr/>
        </p:nvSpPr>
        <p:spPr>
          <a:xfrm>
            <a:off x="841248" y="1961388"/>
            <a:ext cx="228600" cy="228600"/>
          </a:xfrm>
          <a:prstGeom prst="ellipse">
            <a:avLst/>
          </a:prstGeom>
          <a:solidFill>
            <a:srgbClr val="CCEEEB"/>
          </a:solidFill>
          <a:ln w="9525" cap="flat" cmpd="sng">
            <a:solidFill>
              <a:srgbClr val="CCEEEB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0" name="Google Shape;290;h50385b17613fb0a8_0_8"/>
          <p:cNvSpPr>
            <a:spLocks noGrp="1"/>
          </p:cNvSpPr>
          <p:nvPr/>
        </p:nvSpPr>
        <p:spPr>
          <a:xfrm>
            <a:off x="845820" y="1993392"/>
            <a:ext cx="219456" cy="14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</a:pPr>
            <a:r>
              <a:rPr sz="900" b="1" i="0" u="none" strike="noStrike" cap="none">
                <a:solidFill>
                  <a:srgbClr val="0D8B9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1" name="Google Shape;291;h50385b17613fb0a8_0_8"/>
          <p:cNvSpPr>
            <a:spLocks noGrp="1"/>
          </p:cNvSpPr>
          <p:nvPr/>
        </p:nvSpPr>
        <p:spPr>
          <a:xfrm>
            <a:off x="1170432" y="1975104"/>
            <a:ext cx="43434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Arial" panose="020B0604020202020204"/>
              <a:buNone/>
            </a:pPr>
            <a:r>
              <a:rPr sz="1120" b="0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Каталог і реєстр ресурсів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2" name="Google Shape;292;h50385b17613fb0a8_0_8"/>
          <p:cNvSpPr>
            <a:spLocks noGrp="1"/>
          </p:cNvSpPr>
          <p:nvPr/>
        </p:nvSpPr>
        <p:spPr>
          <a:xfrm>
            <a:off x="749808" y="2313432"/>
            <a:ext cx="4983480" cy="31089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D2E1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3" name="Google Shape;293;h50385b17613fb0a8_0_8"/>
          <p:cNvSpPr>
            <a:spLocks noGrp="1"/>
          </p:cNvSpPr>
          <p:nvPr/>
        </p:nvSpPr>
        <p:spPr>
          <a:xfrm>
            <a:off x="841248" y="2354580"/>
            <a:ext cx="228600" cy="228600"/>
          </a:xfrm>
          <a:prstGeom prst="ellipse">
            <a:avLst/>
          </a:prstGeom>
          <a:solidFill>
            <a:srgbClr val="CCEEEB"/>
          </a:solidFill>
          <a:ln w="9525" cap="flat" cmpd="sng">
            <a:solidFill>
              <a:srgbClr val="CCEEEB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4" name="Google Shape;294;h50385b17613fb0a8_0_8"/>
          <p:cNvSpPr>
            <a:spLocks noGrp="1"/>
          </p:cNvSpPr>
          <p:nvPr/>
        </p:nvSpPr>
        <p:spPr>
          <a:xfrm>
            <a:off x="845820" y="2386584"/>
            <a:ext cx="219456" cy="14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</a:pPr>
            <a:r>
              <a:rPr sz="900" b="1" i="0" u="none" strike="noStrike" cap="none">
                <a:solidFill>
                  <a:srgbClr val="0D8B9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5" name="Google Shape;295;h50385b17613fb0a8_0_8"/>
          <p:cNvSpPr>
            <a:spLocks noGrp="1"/>
          </p:cNvSpPr>
          <p:nvPr/>
        </p:nvSpPr>
        <p:spPr>
          <a:xfrm>
            <a:off x="1170432" y="2368296"/>
            <a:ext cx="43434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Arial" panose="020B0604020202020204"/>
              <a:buNone/>
            </a:pPr>
            <a:r>
              <a:rPr sz="1120" b="0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AAI — автентифікація та авторизація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6" name="Google Shape;296;h50385b17613fb0a8_0_8"/>
          <p:cNvSpPr>
            <a:spLocks noGrp="1"/>
          </p:cNvSpPr>
          <p:nvPr/>
        </p:nvSpPr>
        <p:spPr>
          <a:xfrm>
            <a:off x="749808" y="2706624"/>
            <a:ext cx="4983480" cy="31089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D2E1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7" name="Google Shape;297;h50385b17613fb0a8_0_8"/>
          <p:cNvSpPr>
            <a:spLocks noGrp="1"/>
          </p:cNvSpPr>
          <p:nvPr/>
        </p:nvSpPr>
        <p:spPr>
          <a:xfrm>
            <a:off x="841248" y="2747772"/>
            <a:ext cx="228600" cy="228600"/>
          </a:xfrm>
          <a:prstGeom prst="ellipse">
            <a:avLst/>
          </a:prstGeom>
          <a:solidFill>
            <a:srgbClr val="CCEEEB"/>
          </a:solidFill>
          <a:ln w="9525" cap="flat" cmpd="sng">
            <a:solidFill>
              <a:srgbClr val="CCEEEB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8" name="Google Shape;298;h50385b17613fb0a8_0_8"/>
          <p:cNvSpPr>
            <a:spLocks noGrp="1"/>
          </p:cNvSpPr>
          <p:nvPr/>
        </p:nvSpPr>
        <p:spPr>
          <a:xfrm>
            <a:off x="845820" y="2779776"/>
            <a:ext cx="219456" cy="14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</a:pPr>
            <a:r>
              <a:rPr sz="900" b="1" i="0" u="none" strike="noStrike" cap="none">
                <a:solidFill>
                  <a:srgbClr val="0D8B9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9" name="Google Shape;299;h50385b17613fb0a8_0_8"/>
          <p:cNvSpPr>
            <a:spLocks noGrp="1"/>
          </p:cNvSpPr>
          <p:nvPr/>
        </p:nvSpPr>
        <p:spPr>
          <a:xfrm>
            <a:off x="1170432" y="2761488"/>
            <a:ext cx="43434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Arial" panose="020B0604020202020204"/>
              <a:buNone/>
            </a:pPr>
            <a:r>
              <a:rPr sz="1120" b="0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Служба підтримки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0" name="Google Shape;300;h50385b17613fb0a8_0_8"/>
          <p:cNvSpPr>
            <a:spLocks noGrp="1"/>
          </p:cNvSpPr>
          <p:nvPr/>
        </p:nvSpPr>
        <p:spPr>
          <a:xfrm>
            <a:off x="749808" y="3099816"/>
            <a:ext cx="4983480" cy="31089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D2E1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1" name="Google Shape;301;h50385b17613fb0a8_0_8"/>
          <p:cNvSpPr>
            <a:spLocks noGrp="1"/>
          </p:cNvSpPr>
          <p:nvPr/>
        </p:nvSpPr>
        <p:spPr>
          <a:xfrm>
            <a:off x="841248" y="3140964"/>
            <a:ext cx="228600" cy="228600"/>
          </a:xfrm>
          <a:prstGeom prst="ellipse">
            <a:avLst/>
          </a:prstGeom>
          <a:solidFill>
            <a:srgbClr val="CCEEEB"/>
          </a:solidFill>
          <a:ln w="9525" cap="flat" cmpd="sng">
            <a:solidFill>
              <a:srgbClr val="CCEEEB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2" name="Google Shape;302;h50385b17613fb0a8_0_8"/>
          <p:cNvSpPr>
            <a:spLocks noGrp="1"/>
          </p:cNvSpPr>
          <p:nvPr/>
        </p:nvSpPr>
        <p:spPr>
          <a:xfrm>
            <a:off x="845820" y="3172968"/>
            <a:ext cx="219456" cy="14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</a:pPr>
            <a:r>
              <a:rPr sz="900" b="1" i="0" u="none" strike="noStrike" cap="none">
                <a:solidFill>
                  <a:srgbClr val="0D8B9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3" name="Google Shape;303;h50385b17613fb0a8_0_8"/>
          <p:cNvSpPr>
            <a:spLocks noGrp="1"/>
          </p:cNvSpPr>
          <p:nvPr/>
        </p:nvSpPr>
        <p:spPr>
          <a:xfrm>
            <a:off x="1170432" y="3154680"/>
            <a:ext cx="43434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Arial" panose="020B0604020202020204"/>
              <a:buNone/>
            </a:pPr>
            <a:r>
              <a:rPr sz="1120" b="0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Моніторинг сервісів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4" name="Google Shape;304;h50385b17613fb0a8_0_8"/>
          <p:cNvSpPr>
            <a:spLocks noGrp="1"/>
          </p:cNvSpPr>
          <p:nvPr/>
        </p:nvSpPr>
        <p:spPr>
          <a:xfrm>
            <a:off x="749808" y="3493008"/>
            <a:ext cx="4983480" cy="31089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D2E1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5" name="Google Shape;305;h50385b17613fb0a8_0_8"/>
          <p:cNvSpPr>
            <a:spLocks noGrp="1"/>
          </p:cNvSpPr>
          <p:nvPr/>
        </p:nvSpPr>
        <p:spPr>
          <a:xfrm>
            <a:off x="841248" y="3534156"/>
            <a:ext cx="228600" cy="228600"/>
          </a:xfrm>
          <a:prstGeom prst="ellipse">
            <a:avLst/>
          </a:prstGeom>
          <a:solidFill>
            <a:srgbClr val="CCEEEB"/>
          </a:solidFill>
          <a:ln w="9525" cap="flat" cmpd="sng">
            <a:solidFill>
              <a:srgbClr val="CCEEEB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6" name="Google Shape;306;h50385b17613fb0a8_0_8"/>
          <p:cNvSpPr>
            <a:spLocks noGrp="1"/>
          </p:cNvSpPr>
          <p:nvPr/>
        </p:nvSpPr>
        <p:spPr>
          <a:xfrm>
            <a:off x="845820" y="3566160"/>
            <a:ext cx="219456" cy="14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</a:pPr>
            <a:r>
              <a:rPr sz="900" b="1" i="0" u="none" strike="noStrike" cap="none">
                <a:solidFill>
                  <a:srgbClr val="0D8B9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7" name="Google Shape;307;h50385b17613fb0a8_0_8"/>
          <p:cNvSpPr>
            <a:spLocks noGrp="1"/>
          </p:cNvSpPr>
          <p:nvPr/>
        </p:nvSpPr>
        <p:spPr>
          <a:xfrm>
            <a:off x="1170432" y="3547872"/>
            <a:ext cx="43434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Arial" panose="020B0604020202020204"/>
              <a:buNone/>
            </a:pPr>
            <a:r>
              <a:rPr sz="1120" b="0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Облік використання сервісів і наукових продуктів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8" name="Google Shape;308;h50385b17613fb0a8_0_8"/>
          <p:cNvSpPr>
            <a:spLocks noGrp="1"/>
          </p:cNvSpPr>
          <p:nvPr/>
        </p:nvSpPr>
        <p:spPr>
          <a:xfrm>
            <a:off x="749808" y="3886200"/>
            <a:ext cx="4983480" cy="31089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D2E1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9" name="Google Shape;309;h50385b17613fb0a8_0_8"/>
          <p:cNvSpPr>
            <a:spLocks noGrp="1"/>
          </p:cNvSpPr>
          <p:nvPr/>
        </p:nvSpPr>
        <p:spPr>
          <a:xfrm>
            <a:off x="841248" y="3927348"/>
            <a:ext cx="228600" cy="228600"/>
          </a:xfrm>
          <a:prstGeom prst="ellipse">
            <a:avLst/>
          </a:prstGeom>
          <a:solidFill>
            <a:srgbClr val="CCEEEB"/>
          </a:solidFill>
          <a:ln w="9525" cap="flat" cmpd="sng">
            <a:solidFill>
              <a:srgbClr val="CCEEEB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0" name="Google Shape;310;h50385b17613fb0a8_0_8"/>
          <p:cNvSpPr>
            <a:spLocks noGrp="1"/>
          </p:cNvSpPr>
          <p:nvPr/>
        </p:nvSpPr>
        <p:spPr>
          <a:xfrm>
            <a:off x="845820" y="3959352"/>
            <a:ext cx="219456" cy="14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</a:pPr>
            <a:r>
              <a:rPr sz="900" b="1" i="0" u="none" strike="noStrike" cap="none">
                <a:solidFill>
                  <a:srgbClr val="0D8B9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1" name="Google Shape;311;h50385b17613fb0a8_0_8"/>
          <p:cNvSpPr>
            <a:spLocks noGrp="1"/>
          </p:cNvSpPr>
          <p:nvPr/>
        </p:nvSpPr>
        <p:spPr>
          <a:xfrm>
            <a:off x="1170432" y="3941063"/>
            <a:ext cx="43434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Arial" panose="020B0604020202020204"/>
              <a:buNone/>
            </a:pPr>
            <a:r>
              <a:rPr sz="1120" b="0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Управління замовленнями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2" name="Google Shape;312;h50385b17613fb0a8_0_8"/>
          <p:cNvSpPr>
            <a:spLocks noGrp="1"/>
          </p:cNvSpPr>
          <p:nvPr/>
        </p:nvSpPr>
        <p:spPr>
          <a:xfrm>
            <a:off x="749808" y="4279392"/>
            <a:ext cx="4983480" cy="31089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D2E1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3" name="Google Shape;313;h50385b17613fb0a8_0_8"/>
          <p:cNvSpPr>
            <a:spLocks noGrp="1"/>
          </p:cNvSpPr>
          <p:nvPr/>
        </p:nvSpPr>
        <p:spPr>
          <a:xfrm>
            <a:off x="841248" y="4320540"/>
            <a:ext cx="228600" cy="228600"/>
          </a:xfrm>
          <a:prstGeom prst="ellipse">
            <a:avLst/>
          </a:prstGeom>
          <a:solidFill>
            <a:srgbClr val="CCEEEB"/>
          </a:solidFill>
          <a:ln w="9525" cap="flat" cmpd="sng">
            <a:solidFill>
              <a:srgbClr val="CCEEEB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4" name="Google Shape;314;h50385b17613fb0a8_0_8"/>
          <p:cNvSpPr>
            <a:spLocks noGrp="1"/>
          </p:cNvSpPr>
          <p:nvPr/>
        </p:nvSpPr>
        <p:spPr>
          <a:xfrm>
            <a:off x="845820" y="4352544"/>
            <a:ext cx="219456" cy="14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</a:pPr>
            <a:r>
              <a:rPr sz="900" b="1" i="0" u="none" strike="noStrike" cap="none">
                <a:solidFill>
                  <a:srgbClr val="0D8B9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5" name="Google Shape;315;h50385b17613fb0a8_0_8"/>
          <p:cNvSpPr>
            <a:spLocks noGrp="1"/>
          </p:cNvSpPr>
          <p:nvPr/>
        </p:nvSpPr>
        <p:spPr>
          <a:xfrm>
            <a:off x="1170432" y="4334255"/>
            <a:ext cx="43434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Arial" panose="020B0604020202020204"/>
              <a:buNone/>
            </a:pPr>
            <a:r>
              <a:rPr sz="1120" b="0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Система керування конфігураціями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6" name="Google Shape;316;h50385b17613fb0a8_0_8"/>
          <p:cNvSpPr>
            <a:spLocks noGrp="1"/>
          </p:cNvSpPr>
          <p:nvPr/>
        </p:nvSpPr>
        <p:spPr>
          <a:xfrm>
            <a:off x="749808" y="4672583"/>
            <a:ext cx="4983480" cy="31089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D2E1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7" name="Google Shape;317;h50385b17613fb0a8_0_8"/>
          <p:cNvSpPr>
            <a:spLocks noGrp="1"/>
          </p:cNvSpPr>
          <p:nvPr/>
        </p:nvSpPr>
        <p:spPr>
          <a:xfrm>
            <a:off x="841248" y="4713731"/>
            <a:ext cx="228600" cy="228600"/>
          </a:xfrm>
          <a:prstGeom prst="ellipse">
            <a:avLst/>
          </a:prstGeom>
          <a:solidFill>
            <a:srgbClr val="CCEEEB"/>
          </a:solidFill>
          <a:ln w="9525" cap="flat" cmpd="sng">
            <a:solidFill>
              <a:srgbClr val="CCEEEB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8" name="Google Shape;318;h50385b17613fb0a8_0_8"/>
          <p:cNvSpPr>
            <a:spLocks noGrp="1"/>
          </p:cNvSpPr>
          <p:nvPr/>
        </p:nvSpPr>
        <p:spPr>
          <a:xfrm>
            <a:off x="845820" y="4745736"/>
            <a:ext cx="219456" cy="14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</a:pPr>
            <a:r>
              <a:rPr sz="900" b="1" i="0" u="none" strike="noStrike" cap="none">
                <a:solidFill>
                  <a:srgbClr val="0D8B9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9" name="Google Shape;319;h50385b17613fb0a8_0_8"/>
          <p:cNvSpPr>
            <a:spLocks noGrp="1"/>
          </p:cNvSpPr>
          <p:nvPr/>
        </p:nvSpPr>
        <p:spPr>
          <a:xfrm>
            <a:off x="1170432" y="4727447"/>
            <a:ext cx="43434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Arial" panose="020B0604020202020204"/>
              <a:buNone/>
            </a:pPr>
            <a:r>
              <a:rPr sz="1120" b="0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Робочий простір користувача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0" name="Google Shape;320;h50385b17613fb0a8_0_8"/>
          <p:cNvSpPr>
            <a:spLocks noGrp="1"/>
          </p:cNvSpPr>
          <p:nvPr/>
        </p:nvSpPr>
        <p:spPr>
          <a:xfrm>
            <a:off x="749808" y="5065776"/>
            <a:ext cx="4983480" cy="31089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D2E1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1" name="Google Shape;321;h50385b17613fb0a8_0_8"/>
          <p:cNvSpPr>
            <a:spLocks noGrp="1"/>
          </p:cNvSpPr>
          <p:nvPr/>
        </p:nvSpPr>
        <p:spPr>
          <a:xfrm>
            <a:off x="841248" y="5106924"/>
            <a:ext cx="228600" cy="228600"/>
          </a:xfrm>
          <a:prstGeom prst="ellipse">
            <a:avLst/>
          </a:prstGeom>
          <a:solidFill>
            <a:srgbClr val="CCEEEB"/>
          </a:solidFill>
          <a:ln w="9525" cap="flat" cmpd="sng">
            <a:solidFill>
              <a:srgbClr val="CCEEEB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2" name="Google Shape;322;h50385b17613fb0a8_0_8"/>
          <p:cNvSpPr>
            <a:spLocks noGrp="1"/>
          </p:cNvSpPr>
          <p:nvPr/>
        </p:nvSpPr>
        <p:spPr>
          <a:xfrm>
            <a:off x="845820" y="5138928"/>
            <a:ext cx="219456" cy="14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</a:pPr>
            <a:r>
              <a:rPr sz="900" b="1" i="0" u="none" strike="noStrike" cap="none">
                <a:solidFill>
                  <a:srgbClr val="0D8B9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3" name="Google Shape;323;h50385b17613fb0a8_0_8"/>
          <p:cNvSpPr>
            <a:spLocks noGrp="1"/>
          </p:cNvSpPr>
          <p:nvPr/>
        </p:nvSpPr>
        <p:spPr>
          <a:xfrm>
            <a:off x="1170432" y="5120640"/>
            <a:ext cx="43434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Arial" panose="020B0604020202020204"/>
              <a:buNone/>
            </a:pPr>
            <a:r>
              <a:rPr sz="1120" b="0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Керування розгортанням застосунків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4" name="Google Shape;324;h50385b17613fb0a8_0_8"/>
          <p:cNvSpPr>
            <a:spLocks noGrp="1"/>
          </p:cNvSpPr>
          <p:nvPr/>
        </p:nvSpPr>
        <p:spPr>
          <a:xfrm>
            <a:off x="749808" y="5458968"/>
            <a:ext cx="4983480" cy="31089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D2E1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5" name="Google Shape;325;h50385b17613fb0a8_0_8"/>
          <p:cNvSpPr>
            <a:spLocks noGrp="1"/>
          </p:cNvSpPr>
          <p:nvPr/>
        </p:nvSpPr>
        <p:spPr>
          <a:xfrm>
            <a:off x="841248" y="5500116"/>
            <a:ext cx="228600" cy="228600"/>
          </a:xfrm>
          <a:prstGeom prst="ellipse">
            <a:avLst/>
          </a:prstGeom>
          <a:solidFill>
            <a:srgbClr val="CCEEEB"/>
          </a:solidFill>
          <a:ln w="9525" cap="flat" cmpd="sng">
            <a:solidFill>
              <a:srgbClr val="CCEEEB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6" name="Google Shape;326;h50385b17613fb0a8_0_8"/>
          <p:cNvSpPr>
            <a:spLocks noGrp="1"/>
          </p:cNvSpPr>
          <p:nvPr/>
        </p:nvSpPr>
        <p:spPr>
          <a:xfrm>
            <a:off x="845820" y="5532120"/>
            <a:ext cx="219456" cy="14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</a:pPr>
            <a:r>
              <a:rPr sz="900" b="1" i="0" u="none" strike="noStrike" cap="none">
                <a:solidFill>
                  <a:srgbClr val="0D8B9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7" name="Google Shape;327;h50385b17613fb0a8_0_8"/>
          <p:cNvSpPr>
            <a:spLocks noGrp="1"/>
          </p:cNvSpPr>
          <p:nvPr/>
        </p:nvSpPr>
        <p:spPr>
          <a:xfrm>
            <a:off x="1170432" y="5513832"/>
            <a:ext cx="43434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Arial" panose="020B0604020202020204"/>
              <a:buNone/>
            </a:pPr>
            <a:r>
              <a:rPr sz="1120" b="0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Надання ресурсів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8" name="Google Shape;328;h50385b17613fb0a8_0_8"/>
          <p:cNvSpPr>
            <a:spLocks noGrp="1"/>
          </p:cNvSpPr>
          <p:nvPr/>
        </p:nvSpPr>
        <p:spPr>
          <a:xfrm>
            <a:off x="6236208" y="1325880"/>
            <a:ext cx="5440680" cy="4983480"/>
          </a:xfrm>
          <a:prstGeom prst="roundRect">
            <a:avLst>
              <a:gd name="adj" fmla="val 16667"/>
            </a:avLst>
          </a:prstGeom>
          <a:solidFill>
            <a:srgbClr val="F2ECF9"/>
          </a:solidFill>
          <a:ln w="13950" cap="flat" cmpd="sng">
            <a:solidFill>
              <a:srgbClr val="69439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9" name="Google Shape;329;h50385b17613fb0a8_0_8"/>
          <p:cNvSpPr>
            <a:spLocks noGrp="1"/>
          </p:cNvSpPr>
          <p:nvPr/>
        </p:nvSpPr>
        <p:spPr>
          <a:xfrm>
            <a:off x="6473952" y="1481328"/>
            <a:ext cx="493776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sz="180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Загальні можливості вузла — Table 4.2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0" name="Google Shape;330;h50385b17613fb0a8_0_8"/>
          <p:cNvSpPr>
            <a:spLocks noGrp="1"/>
          </p:cNvSpPr>
          <p:nvPr/>
        </p:nvSpPr>
        <p:spPr>
          <a:xfrm>
            <a:off x="6492240" y="1947672"/>
            <a:ext cx="4892040" cy="7498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DBD2E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1" name="Google Shape;331;h50385b17613fb0a8_0_8"/>
          <p:cNvSpPr>
            <a:spLocks noGrp="1"/>
          </p:cNvSpPr>
          <p:nvPr/>
        </p:nvSpPr>
        <p:spPr>
          <a:xfrm>
            <a:off x="6647688" y="2084831"/>
            <a:ext cx="393192" cy="393192"/>
          </a:xfrm>
          <a:prstGeom prst="ellipse">
            <a:avLst/>
          </a:prstGeom>
          <a:solidFill>
            <a:srgbClr val="F0EBFA"/>
          </a:solidFill>
          <a:ln w="9525" cap="flat" cmpd="sng">
            <a:solidFill>
              <a:srgbClr val="F0EBF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2" name="Google Shape;332;h50385b17613fb0a8_0_8"/>
          <p:cNvSpPr>
            <a:spLocks noGrp="1"/>
          </p:cNvSpPr>
          <p:nvPr/>
        </p:nvSpPr>
        <p:spPr>
          <a:xfrm>
            <a:off x="6665976" y="2176272"/>
            <a:ext cx="356616" cy="155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sz="1100" b="1" i="0" u="none" strike="noStrike" cap="none">
                <a:solidFill>
                  <a:srgbClr val="1E62B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3" name="Google Shape;333;h50385b17613fb0a8_0_8"/>
          <p:cNvSpPr>
            <a:spLocks noGrp="1"/>
          </p:cNvSpPr>
          <p:nvPr/>
        </p:nvSpPr>
        <p:spPr>
          <a:xfrm>
            <a:off x="7187184" y="2057400"/>
            <a:ext cx="3977639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sz="140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Управління та передавання даних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4" name="Google Shape;334;h50385b17613fb0a8_0_8"/>
          <p:cNvSpPr>
            <a:spLocks noGrp="1"/>
          </p:cNvSpPr>
          <p:nvPr/>
        </p:nvSpPr>
        <p:spPr>
          <a:xfrm>
            <a:off x="7187184" y="2340864"/>
            <a:ext cx="3977639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0"/>
              <a:buFont typeface="Arial" panose="020B0604020202020204"/>
              <a:buNone/>
            </a:pPr>
            <a:r>
              <a:rPr sz="1060" b="0" i="0" u="none" strike="noStrike" cap="none">
                <a:solidFill>
                  <a:srgbClr val="4F5B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переміщення даних між сховищами та сервісами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5" name="Google Shape;335;h50385b17613fb0a8_0_8"/>
          <p:cNvSpPr>
            <a:spLocks noGrp="1"/>
          </p:cNvSpPr>
          <p:nvPr/>
        </p:nvSpPr>
        <p:spPr>
          <a:xfrm>
            <a:off x="6492240" y="2907791"/>
            <a:ext cx="4892040" cy="7498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DBD2E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6" name="Google Shape;336;h50385b17613fb0a8_0_8"/>
          <p:cNvSpPr>
            <a:spLocks noGrp="1"/>
          </p:cNvSpPr>
          <p:nvPr/>
        </p:nvSpPr>
        <p:spPr>
          <a:xfrm>
            <a:off x="6647688" y="3044951"/>
            <a:ext cx="393192" cy="393192"/>
          </a:xfrm>
          <a:prstGeom prst="ellipse">
            <a:avLst/>
          </a:prstGeom>
          <a:solidFill>
            <a:srgbClr val="F0EBFA"/>
          </a:solidFill>
          <a:ln w="9525" cap="flat" cmpd="sng">
            <a:solidFill>
              <a:srgbClr val="F0EBF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7" name="Google Shape;337;h50385b17613fb0a8_0_8"/>
          <p:cNvSpPr>
            <a:spLocks noGrp="1"/>
          </p:cNvSpPr>
          <p:nvPr/>
        </p:nvSpPr>
        <p:spPr>
          <a:xfrm>
            <a:off x="6665976" y="3136391"/>
            <a:ext cx="356616" cy="155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sz="1100" b="1" i="0" u="none" strike="noStrike" cap="none">
                <a:solidFill>
                  <a:srgbClr val="69439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8" name="Google Shape;338;h50385b17613fb0a8_0_8"/>
          <p:cNvSpPr>
            <a:spLocks noGrp="1"/>
          </p:cNvSpPr>
          <p:nvPr/>
        </p:nvSpPr>
        <p:spPr>
          <a:xfrm>
            <a:off x="7187184" y="3017520"/>
            <a:ext cx="3977639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sz="140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Інтерактивні блокноти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9" name="Google Shape;339;h50385b17613fb0a8_0_8"/>
          <p:cNvSpPr>
            <a:spLocks noGrp="1"/>
          </p:cNvSpPr>
          <p:nvPr/>
        </p:nvSpPr>
        <p:spPr>
          <a:xfrm>
            <a:off x="7187184" y="3300984"/>
            <a:ext cx="3977639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0"/>
              <a:buFont typeface="Arial" panose="020B0604020202020204"/>
              <a:buNone/>
            </a:pPr>
            <a:r>
              <a:rPr sz="1060" b="0" i="0" u="none" strike="noStrike" cap="none">
                <a:solidFill>
                  <a:srgbClr val="4F5B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код, аналіз даних, візуалізація та документація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0" name="Google Shape;340;h50385b17613fb0a8_0_8"/>
          <p:cNvSpPr>
            <a:spLocks noGrp="1"/>
          </p:cNvSpPr>
          <p:nvPr/>
        </p:nvSpPr>
        <p:spPr>
          <a:xfrm>
            <a:off x="6492240" y="3867912"/>
            <a:ext cx="4892040" cy="7498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DBD2E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1" name="Google Shape;341;h50385b17613fb0a8_0_8"/>
          <p:cNvSpPr>
            <a:spLocks noGrp="1"/>
          </p:cNvSpPr>
          <p:nvPr/>
        </p:nvSpPr>
        <p:spPr>
          <a:xfrm>
            <a:off x="6647688" y="4005072"/>
            <a:ext cx="393192" cy="393192"/>
          </a:xfrm>
          <a:prstGeom prst="ellipse">
            <a:avLst/>
          </a:prstGeom>
          <a:solidFill>
            <a:srgbClr val="F0EBFA"/>
          </a:solidFill>
          <a:ln w="9525" cap="flat" cmpd="sng">
            <a:solidFill>
              <a:srgbClr val="F0EBF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2" name="Google Shape;342;h50385b17613fb0a8_0_8"/>
          <p:cNvSpPr>
            <a:spLocks noGrp="1"/>
          </p:cNvSpPr>
          <p:nvPr/>
        </p:nvSpPr>
        <p:spPr>
          <a:xfrm>
            <a:off x="6665976" y="4096512"/>
            <a:ext cx="356616" cy="155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sz="1100" b="1" i="0" u="none" strike="noStrike" cap="none">
                <a:solidFill>
                  <a:srgbClr val="0D8B9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3" name="Google Shape;343;h50385b17613fb0a8_0_8"/>
          <p:cNvSpPr>
            <a:spLocks noGrp="1"/>
          </p:cNvSpPr>
          <p:nvPr/>
        </p:nvSpPr>
        <p:spPr>
          <a:xfrm>
            <a:off x="7187184" y="3977640"/>
            <a:ext cx="3977639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sz="140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Обчислення та сховища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4" name="Google Shape;344;h50385b17613fb0a8_0_8"/>
          <p:cNvSpPr>
            <a:spLocks noGrp="1"/>
          </p:cNvSpPr>
          <p:nvPr/>
        </p:nvSpPr>
        <p:spPr>
          <a:xfrm>
            <a:off x="7187184" y="4261104"/>
            <a:ext cx="3977639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0"/>
              <a:buFont typeface="Arial" panose="020B0604020202020204"/>
              <a:buNone/>
            </a:pPr>
            <a:r>
              <a:rPr sz="1060" b="0" i="0" u="none" strike="noStrike" cap="none">
                <a:solidFill>
                  <a:srgbClr val="4F5B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CPU/GPU, middleware, віртуальні машини, контейнери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5" name="Google Shape;345;h50385b17613fb0a8_0_8"/>
          <p:cNvSpPr>
            <a:spLocks noGrp="1"/>
          </p:cNvSpPr>
          <p:nvPr/>
        </p:nvSpPr>
        <p:spPr>
          <a:xfrm>
            <a:off x="6492240" y="4828032"/>
            <a:ext cx="4892040" cy="7498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DBD2E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6" name="Google Shape;346;h50385b17613fb0a8_0_8"/>
          <p:cNvSpPr>
            <a:spLocks noGrp="1"/>
          </p:cNvSpPr>
          <p:nvPr/>
        </p:nvSpPr>
        <p:spPr>
          <a:xfrm>
            <a:off x="6647688" y="4965192"/>
            <a:ext cx="393192" cy="393192"/>
          </a:xfrm>
          <a:prstGeom prst="ellipse">
            <a:avLst/>
          </a:prstGeom>
          <a:solidFill>
            <a:srgbClr val="F0EBFA"/>
          </a:solidFill>
          <a:ln w="9525" cap="flat" cmpd="sng">
            <a:solidFill>
              <a:srgbClr val="F0EBF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7" name="Google Shape;347;h50385b17613fb0a8_0_8"/>
          <p:cNvSpPr>
            <a:spLocks noGrp="1"/>
          </p:cNvSpPr>
          <p:nvPr/>
        </p:nvSpPr>
        <p:spPr>
          <a:xfrm>
            <a:off x="6665976" y="5056632"/>
            <a:ext cx="356616" cy="155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sz="1100" b="1" i="0" u="none" strike="noStrike" cap="none">
                <a:solidFill>
                  <a:srgbClr val="318E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8" name="Google Shape;348;h50385b17613fb0a8_0_8"/>
          <p:cNvSpPr>
            <a:spLocks noGrp="1"/>
          </p:cNvSpPr>
          <p:nvPr/>
        </p:nvSpPr>
        <p:spPr>
          <a:xfrm>
            <a:off x="7187184" y="4937760"/>
            <a:ext cx="3977639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sz="140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Спільне використання файлів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9" name="Google Shape;349;h50385b17613fb0a8_0_8"/>
          <p:cNvSpPr>
            <a:spLocks noGrp="1"/>
          </p:cNvSpPr>
          <p:nvPr/>
        </p:nvSpPr>
        <p:spPr>
          <a:xfrm>
            <a:off x="7187184" y="5221224"/>
            <a:ext cx="3977639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0"/>
              <a:buFont typeface="Arial" panose="020B0604020202020204"/>
              <a:buNone/>
            </a:pPr>
            <a:r>
              <a:rPr sz="1060" b="0" i="0" u="none" strike="noStrike" cap="none">
                <a:solidFill>
                  <a:srgbClr val="4F5B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безпечна робота дослідницьких команд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0" name="Google Shape;350;h50385b17613fb0a8_0_8"/>
          <p:cNvSpPr>
            <a:spLocks noGrp="1"/>
          </p:cNvSpPr>
          <p:nvPr/>
        </p:nvSpPr>
        <p:spPr>
          <a:xfrm>
            <a:off x="777240" y="5870448"/>
            <a:ext cx="10607040" cy="502920"/>
          </a:xfrm>
          <a:prstGeom prst="roundRect">
            <a:avLst>
              <a:gd name="adj" fmla="val 16667"/>
            </a:avLst>
          </a:prstGeom>
          <a:solidFill>
            <a:srgbClr val="0A3169"/>
          </a:solidFill>
          <a:ln w="9525" cap="flat" cmpd="sng">
            <a:solidFill>
              <a:srgbClr val="0A316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1" name="Google Shape;351;h50385b17613fb0a8_0_8"/>
          <p:cNvSpPr>
            <a:spLocks noGrp="1"/>
          </p:cNvSpPr>
          <p:nvPr/>
        </p:nvSpPr>
        <p:spPr>
          <a:xfrm>
            <a:off x="914400" y="5925312"/>
            <a:ext cx="1033272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</a:pPr>
            <a:r>
              <a:rPr sz="1300" b="1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Базові можливості роблять вузол керованим; загальні можливості дають досліднику універсальне робоче середовище.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7" name="Google Shape;357;h50385b17613fb0a8_0_222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52400" y="152400"/>
            <a:ext cx="11643946" cy="655320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62" name="Google Shape;362;h557f1c3c58ee79fc_1_77"/>
          <p:cNvSpPr>
            <a:spLocks noGrp="1"/>
          </p:cNvSpPr>
          <p:nvPr/>
        </p:nvSpPr>
        <p:spPr>
          <a:xfrm>
            <a:off x="502920" y="256032"/>
            <a:ext cx="1097280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 panose="020B0604020202020204"/>
              <a:buNone/>
            </a:pPr>
            <a:r>
              <a:rPr sz="275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Федеративні можливості: спільний набір для взаємодії вузлів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3" name="Google Shape;363;h557f1c3c58ee79fc_1_77"/>
          <p:cNvSpPr>
            <a:spLocks noGrp="1"/>
          </p:cNvSpPr>
          <p:nvPr/>
        </p:nvSpPr>
        <p:spPr>
          <a:xfrm>
            <a:off x="530352" y="822960"/>
            <a:ext cx="1088136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</a:pPr>
            <a:r>
              <a:rPr sz="1300" b="0" i="0" u="none" strike="noStrike" cap="none">
                <a:solidFill>
                  <a:srgbClr val="4F5B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AAI важлива, але працює лише разом із каталогами, підтримкою, моніторингом та сервісним управлінням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4" name="Google Shape;364;h557f1c3c58ee79fc_1_77"/>
          <p:cNvSpPr>
            <a:spLocks noGrp="1"/>
          </p:cNvSpPr>
          <p:nvPr/>
        </p:nvSpPr>
        <p:spPr>
          <a:xfrm>
            <a:off x="6400800" y="6510528"/>
            <a:ext cx="530352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 panose="020B0604020202020204"/>
              <a:buNone/>
            </a:pPr>
            <a:r>
              <a:rPr sz="750" b="0" i="0" u="none" strike="noStrike" cap="none">
                <a:solidFill>
                  <a:srgbClr val="6E7882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Джерело: EOSC Federation Handbook v2.0; EOSC Federation Build-up Group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5" name="Google Shape;365;h557f1c3c58ee79fc_1_77"/>
          <p:cNvSpPr>
            <a:spLocks noGrp="1"/>
          </p:cNvSpPr>
          <p:nvPr/>
        </p:nvSpPr>
        <p:spPr>
          <a:xfrm>
            <a:off x="384048" y="6510528"/>
            <a:ext cx="365760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 panose="020B0604020202020204"/>
              <a:buNone/>
            </a:pPr>
            <a:r>
              <a:rPr sz="750" b="0" i="0" u="none" strike="noStrike" cap="none">
                <a:solidFill>
                  <a:srgbClr val="6E7882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https://fair-center.bitp.kyiv.ua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6" name="Google Shape;366;h557f1c3c58ee79fc_1_77"/>
          <p:cNvSpPr>
            <a:spLocks noGrp="1"/>
          </p:cNvSpPr>
          <p:nvPr/>
        </p:nvSpPr>
        <p:spPr>
          <a:xfrm>
            <a:off x="502920" y="1508760"/>
            <a:ext cx="2048256" cy="4133087"/>
          </a:xfrm>
          <a:prstGeom prst="roundRect">
            <a:avLst>
              <a:gd name="adj" fmla="val 16667"/>
            </a:avLst>
          </a:prstGeom>
          <a:solidFill>
            <a:srgbClr val="E8F3FC"/>
          </a:solidFill>
          <a:ln w="13950" cap="flat" cmpd="sng">
            <a:solidFill>
              <a:srgbClr val="1E62B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/>
              <a:buNone/>
            </a:pPr>
            <a:endParaRPr sz="2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7" name="Google Shape;367;h557f1c3c58ee79fc_1_77"/>
          <p:cNvSpPr>
            <a:spLocks noGrp="1"/>
          </p:cNvSpPr>
          <p:nvPr/>
        </p:nvSpPr>
        <p:spPr>
          <a:xfrm>
            <a:off x="1124712" y="1783080"/>
            <a:ext cx="786384" cy="786384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rgbClr val="1E62B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None/>
            </a:pPr>
            <a:endParaRPr sz="2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8" name="Google Shape;368;h557f1c3c58ee79fc_1_77"/>
          <p:cNvSpPr>
            <a:spLocks noGrp="1"/>
          </p:cNvSpPr>
          <p:nvPr/>
        </p:nvSpPr>
        <p:spPr>
          <a:xfrm>
            <a:off x="1143000" y="1993392"/>
            <a:ext cx="7497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sz="2200" b="1" i="0" u="none" strike="noStrike" cap="none">
                <a:solidFill>
                  <a:srgbClr val="1E62B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AAI</a:t>
            </a:r>
            <a:endParaRPr sz="2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9" name="Google Shape;369;h557f1c3c58ee79fc_1_77"/>
          <p:cNvSpPr>
            <a:spLocks noGrp="1"/>
          </p:cNvSpPr>
          <p:nvPr/>
        </p:nvSpPr>
        <p:spPr>
          <a:xfrm>
            <a:off x="658368" y="2724912"/>
            <a:ext cx="1737300" cy="7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sz="200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Ідентичність і доступ</a:t>
            </a:r>
            <a:endParaRPr sz="1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0" name="Google Shape;370;h557f1c3c58ee79fc_1_77"/>
          <p:cNvSpPr>
            <a:spLocks noGrp="1"/>
          </p:cNvSpPr>
          <p:nvPr/>
        </p:nvSpPr>
        <p:spPr>
          <a:xfrm>
            <a:off x="658418" y="3757718"/>
            <a:ext cx="1737300" cy="10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0"/>
              <a:buFont typeface="Arial" panose="020B0604020202020204"/>
              <a:buNone/>
            </a:pPr>
            <a:r>
              <a:rPr sz="1580" b="0" i="0" u="none" strike="noStrike" cap="none">
                <a:solidFill>
                  <a:srgbClr val="4F5B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розпізнавання користувача, ролі, групи й політики доступу</a:t>
            </a:r>
            <a:endParaRPr sz="1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1" name="Google Shape;371;h557f1c3c58ee79fc_1_77"/>
          <p:cNvSpPr>
            <a:spLocks noGrp="1"/>
          </p:cNvSpPr>
          <p:nvPr/>
        </p:nvSpPr>
        <p:spPr>
          <a:xfrm>
            <a:off x="2807208" y="1508760"/>
            <a:ext cx="2048256" cy="4133087"/>
          </a:xfrm>
          <a:prstGeom prst="roundRect">
            <a:avLst>
              <a:gd name="adj" fmla="val 16667"/>
            </a:avLst>
          </a:prstGeom>
          <a:solidFill>
            <a:srgbClr val="E6F6F6"/>
          </a:solidFill>
          <a:ln w="13950" cap="flat" cmpd="sng">
            <a:solidFill>
              <a:srgbClr val="0D8B9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/>
              <a:buNone/>
            </a:pPr>
            <a:endParaRPr sz="2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2" name="Google Shape;372;h557f1c3c58ee79fc_1_77"/>
          <p:cNvSpPr>
            <a:spLocks noGrp="1"/>
          </p:cNvSpPr>
          <p:nvPr/>
        </p:nvSpPr>
        <p:spPr>
          <a:xfrm>
            <a:off x="3429000" y="1783080"/>
            <a:ext cx="786384" cy="786384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rgbClr val="0D8B9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None/>
            </a:pPr>
            <a:endParaRPr sz="2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3" name="Google Shape;373;h557f1c3c58ee79fc_1_77"/>
          <p:cNvSpPr>
            <a:spLocks noGrp="1"/>
          </p:cNvSpPr>
          <p:nvPr/>
        </p:nvSpPr>
        <p:spPr>
          <a:xfrm>
            <a:off x="3447288" y="1993392"/>
            <a:ext cx="7497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sz="2200" b="1" i="0" u="none" strike="noStrike" cap="none">
                <a:solidFill>
                  <a:srgbClr val="0D8B9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CAT</a:t>
            </a:r>
            <a:endParaRPr sz="2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4" name="Google Shape;374;h557f1c3c58ee79fc_1_77"/>
          <p:cNvSpPr>
            <a:spLocks noGrp="1"/>
          </p:cNvSpPr>
          <p:nvPr/>
        </p:nvSpPr>
        <p:spPr>
          <a:xfrm>
            <a:off x="2962656" y="2724912"/>
            <a:ext cx="17373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sz="200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Каталоги</a:t>
            </a:r>
            <a:endParaRPr sz="1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5" name="Google Shape;375;h557f1c3c58ee79fc_1_77"/>
          <p:cNvSpPr>
            <a:spLocks noGrp="1"/>
          </p:cNvSpPr>
          <p:nvPr/>
        </p:nvSpPr>
        <p:spPr>
          <a:xfrm>
            <a:off x="2962681" y="3757718"/>
            <a:ext cx="1737300" cy="10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0"/>
              <a:buFont typeface="Arial" panose="020B0604020202020204"/>
              <a:buNone/>
            </a:pPr>
            <a:r>
              <a:rPr sz="1580" b="0" i="0" u="none" strike="noStrike" cap="none">
                <a:solidFill>
                  <a:srgbClr val="4F5B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видимість сервісів, ресурсів і дослідницьких продуктів</a:t>
            </a:r>
            <a:endParaRPr sz="1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6" name="Google Shape;376;h557f1c3c58ee79fc_1_77"/>
          <p:cNvSpPr>
            <a:spLocks noGrp="1"/>
          </p:cNvSpPr>
          <p:nvPr/>
        </p:nvSpPr>
        <p:spPr>
          <a:xfrm>
            <a:off x="5111496" y="1508760"/>
            <a:ext cx="2048256" cy="4133087"/>
          </a:xfrm>
          <a:prstGeom prst="roundRect">
            <a:avLst>
              <a:gd name="adj" fmla="val 16667"/>
            </a:avLst>
          </a:prstGeom>
          <a:solidFill>
            <a:srgbClr val="E9F7ED"/>
          </a:solidFill>
          <a:ln w="13950" cap="flat" cmpd="sng">
            <a:solidFill>
              <a:srgbClr val="318E4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/>
              <a:buNone/>
            </a:pPr>
            <a:endParaRPr sz="2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7" name="Google Shape;377;h557f1c3c58ee79fc_1_77"/>
          <p:cNvSpPr>
            <a:spLocks noGrp="1"/>
          </p:cNvSpPr>
          <p:nvPr/>
        </p:nvSpPr>
        <p:spPr>
          <a:xfrm>
            <a:off x="5733288" y="1783080"/>
            <a:ext cx="786384" cy="786384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rgbClr val="318E4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None/>
            </a:pPr>
            <a:endParaRPr sz="2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8" name="Google Shape;378;h557f1c3c58ee79fc_1_77"/>
          <p:cNvSpPr>
            <a:spLocks noGrp="1"/>
          </p:cNvSpPr>
          <p:nvPr/>
        </p:nvSpPr>
        <p:spPr>
          <a:xfrm>
            <a:off x="5751576" y="1993392"/>
            <a:ext cx="7497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sz="2200" b="1" i="0" u="none" strike="noStrike" cap="none">
                <a:solidFill>
                  <a:srgbClr val="318E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HLP</a:t>
            </a:r>
            <a:endParaRPr sz="2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9" name="Google Shape;379;h557f1c3c58ee79fc_1_77"/>
          <p:cNvSpPr>
            <a:spLocks noGrp="1"/>
          </p:cNvSpPr>
          <p:nvPr/>
        </p:nvSpPr>
        <p:spPr>
          <a:xfrm>
            <a:off x="5266944" y="2724912"/>
            <a:ext cx="17373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sz="200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Підтримка</a:t>
            </a:r>
            <a:endParaRPr sz="1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0" name="Google Shape;380;h557f1c3c58ee79fc_1_77"/>
          <p:cNvSpPr>
            <a:spLocks noGrp="1"/>
          </p:cNvSpPr>
          <p:nvPr/>
        </p:nvSpPr>
        <p:spPr>
          <a:xfrm>
            <a:off x="5266944" y="3757718"/>
            <a:ext cx="1737300" cy="10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0"/>
              <a:buFont typeface="Arial" panose="020B0604020202020204"/>
              <a:buNone/>
            </a:pPr>
            <a:r>
              <a:rPr sz="1580" b="0" i="0" u="none" strike="noStrike" cap="none">
                <a:solidFill>
                  <a:srgbClr val="4F5B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узгоджений маршрут допомоги між організаціями</a:t>
            </a:r>
            <a:endParaRPr sz="1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1" name="Google Shape;381;h557f1c3c58ee79fc_1_77"/>
          <p:cNvSpPr>
            <a:spLocks noGrp="1"/>
          </p:cNvSpPr>
          <p:nvPr/>
        </p:nvSpPr>
        <p:spPr>
          <a:xfrm>
            <a:off x="7415784" y="1508760"/>
            <a:ext cx="2048256" cy="4133087"/>
          </a:xfrm>
          <a:prstGeom prst="roundRect">
            <a:avLst>
              <a:gd name="adj" fmla="val 16667"/>
            </a:avLst>
          </a:prstGeom>
          <a:solidFill>
            <a:srgbClr val="F2ECF9"/>
          </a:solidFill>
          <a:ln w="13950" cap="flat" cmpd="sng">
            <a:solidFill>
              <a:srgbClr val="69439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/>
              <a:buNone/>
            </a:pPr>
            <a:endParaRPr sz="2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2" name="Google Shape;382;h557f1c3c58ee79fc_1_77"/>
          <p:cNvSpPr>
            <a:spLocks noGrp="1"/>
          </p:cNvSpPr>
          <p:nvPr/>
        </p:nvSpPr>
        <p:spPr>
          <a:xfrm>
            <a:off x="8037576" y="1783080"/>
            <a:ext cx="786384" cy="786384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rgbClr val="69439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None/>
            </a:pPr>
            <a:endParaRPr sz="2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3" name="Google Shape;383;h557f1c3c58ee79fc_1_77"/>
          <p:cNvSpPr>
            <a:spLocks noGrp="1"/>
          </p:cNvSpPr>
          <p:nvPr/>
        </p:nvSpPr>
        <p:spPr>
          <a:xfrm>
            <a:off x="8055864" y="1993392"/>
            <a:ext cx="7497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sz="2200" b="1" i="0" u="none" strike="noStrike" cap="none">
                <a:solidFill>
                  <a:srgbClr val="69439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MON</a:t>
            </a:r>
            <a:endParaRPr sz="2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4" name="Google Shape;384;h557f1c3c58ee79fc_1_77"/>
          <p:cNvSpPr>
            <a:spLocks noGrp="1"/>
          </p:cNvSpPr>
          <p:nvPr/>
        </p:nvSpPr>
        <p:spPr>
          <a:xfrm>
            <a:off x="7571232" y="2724912"/>
            <a:ext cx="17373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sz="200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Моніторинг</a:t>
            </a:r>
            <a:endParaRPr sz="1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5" name="Google Shape;385;h557f1c3c58ee79fc_1_77"/>
          <p:cNvSpPr>
            <a:spLocks noGrp="1"/>
          </p:cNvSpPr>
          <p:nvPr/>
        </p:nvSpPr>
        <p:spPr>
          <a:xfrm>
            <a:off x="7571232" y="3757718"/>
            <a:ext cx="1737300" cy="10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0"/>
              <a:buFont typeface="Arial" panose="020B0604020202020204"/>
              <a:buNone/>
            </a:pPr>
            <a:r>
              <a:rPr sz="1580" b="0" i="0" u="none" strike="noStrike" cap="none">
                <a:solidFill>
                  <a:srgbClr val="4F5B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доступність, інциденти та операційна прозорість</a:t>
            </a:r>
            <a:endParaRPr sz="1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6" name="Google Shape;386;h557f1c3c58ee79fc_1_77"/>
          <p:cNvSpPr>
            <a:spLocks noGrp="1"/>
          </p:cNvSpPr>
          <p:nvPr/>
        </p:nvSpPr>
        <p:spPr>
          <a:xfrm>
            <a:off x="9720072" y="1508760"/>
            <a:ext cx="2048256" cy="4133087"/>
          </a:xfrm>
          <a:prstGeom prst="roundRect">
            <a:avLst>
              <a:gd name="adj" fmla="val 16667"/>
            </a:avLst>
          </a:prstGeom>
          <a:solidFill>
            <a:srgbClr val="FFF4E0"/>
          </a:solidFill>
          <a:ln w="13950" cap="flat" cmpd="sng">
            <a:solidFill>
              <a:srgbClr val="EF990E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/>
              <a:buNone/>
            </a:pPr>
            <a:endParaRPr sz="2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7" name="Google Shape;387;h557f1c3c58ee79fc_1_77"/>
          <p:cNvSpPr>
            <a:spLocks noGrp="1"/>
          </p:cNvSpPr>
          <p:nvPr/>
        </p:nvSpPr>
        <p:spPr>
          <a:xfrm>
            <a:off x="10341864" y="1783080"/>
            <a:ext cx="786384" cy="786384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rgbClr val="EF990E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None/>
            </a:pPr>
            <a:endParaRPr sz="2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8" name="Google Shape;388;h557f1c3c58ee79fc_1_77"/>
          <p:cNvSpPr>
            <a:spLocks noGrp="1"/>
          </p:cNvSpPr>
          <p:nvPr/>
        </p:nvSpPr>
        <p:spPr>
          <a:xfrm>
            <a:off x="10360152" y="1993392"/>
            <a:ext cx="7497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sz="2200" b="1" i="0" u="none" strike="noStrike" cap="none">
                <a:solidFill>
                  <a:srgbClr val="EF990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SM</a:t>
            </a:r>
            <a:endParaRPr sz="2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9" name="Google Shape;389;h557f1c3c58ee79fc_1_77"/>
          <p:cNvSpPr>
            <a:spLocks noGrp="1"/>
          </p:cNvSpPr>
          <p:nvPr/>
        </p:nvSpPr>
        <p:spPr>
          <a:xfrm>
            <a:off x="9875520" y="2724912"/>
            <a:ext cx="1737300" cy="7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sz="200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Сервісне управління</a:t>
            </a:r>
            <a:endParaRPr sz="1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0" name="Google Shape;390;h557f1c3c58ee79fc_1_77"/>
          <p:cNvSpPr>
            <a:spLocks noGrp="1"/>
          </p:cNvSpPr>
          <p:nvPr/>
        </p:nvSpPr>
        <p:spPr>
          <a:xfrm>
            <a:off x="9875520" y="3757718"/>
            <a:ext cx="1737300" cy="8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0"/>
              <a:buFont typeface="Arial" panose="020B0604020202020204"/>
              <a:buNone/>
            </a:pPr>
            <a:r>
              <a:rPr sz="1580" b="0" i="0" u="none" strike="noStrike" cap="none">
                <a:solidFill>
                  <a:srgbClr val="4F5B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відповідальність, зміни, якість і безпека сервісів</a:t>
            </a:r>
            <a:endParaRPr sz="1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1" name="Google Shape;391;h557f1c3c58ee79fc_1_77"/>
          <p:cNvSpPr>
            <a:spLocks noGrp="1"/>
          </p:cNvSpPr>
          <p:nvPr/>
        </p:nvSpPr>
        <p:spPr>
          <a:xfrm>
            <a:off x="777240" y="5824728"/>
            <a:ext cx="10607040" cy="502920"/>
          </a:xfrm>
          <a:prstGeom prst="roundRect">
            <a:avLst>
              <a:gd name="adj" fmla="val 16667"/>
            </a:avLst>
          </a:prstGeom>
          <a:solidFill>
            <a:srgbClr val="0A3169"/>
          </a:solidFill>
          <a:ln w="9525" cap="flat" cmpd="sng">
            <a:solidFill>
              <a:srgbClr val="0A316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2" name="Google Shape;392;h557f1c3c58ee79fc_1_77"/>
          <p:cNvSpPr>
            <a:spLocks noGrp="1"/>
          </p:cNvSpPr>
          <p:nvPr/>
        </p:nvSpPr>
        <p:spPr>
          <a:xfrm>
            <a:off x="914400" y="5879592"/>
            <a:ext cx="1033272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</a:pPr>
            <a:r>
              <a:rPr sz="1300" b="1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Федерація виникає не через одну AAI, а через спільну роботу федеративних можливостей у реальному науковому сценарії.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97" name="Google Shape;397;h557f1c3c58ee79fc_1_409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03189" y="203200"/>
            <a:ext cx="11462806" cy="6451256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2" name="Google Shape;402;h557f1c3c58ee79fc_1_134"/>
          <p:cNvSpPr>
            <a:spLocks noGrp="1"/>
          </p:cNvSpPr>
          <p:nvPr/>
        </p:nvSpPr>
        <p:spPr>
          <a:xfrm>
            <a:off x="502920" y="256032"/>
            <a:ext cx="1097280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 panose="020B0604020202020204"/>
              <a:buNone/>
            </a:pPr>
            <a:r>
              <a:rPr sz="275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EOSC Federation: вузли двох хвиль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3" name="Google Shape;403;h557f1c3c58ee79fc_1_134"/>
          <p:cNvSpPr>
            <a:spLocks noGrp="1"/>
          </p:cNvSpPr>
          <p:nvPr/>
        </p:nvSpPr>
        <p:spPr>
          <a:xfrm>
            <a:off x="530352" y="822960"/>
            <a:ext cx="1088136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</a:pPr>
            <a:r>
              <a:rPr sz="1300" b="0" i="0" u="none" strike="noStrike" cap="none">
                <a:solidFill>
                  <a:srgbClr val="4F5B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Перша хвиля candidate nodes (2024–2025) та друга хвиля candidate nodes (2026)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4" name="Google Shape;404;h557f1c3c58ee79fc_1_134"/>
          <p:cNvSpPr>
            <a:spLocks noGrp="1"/>
          </p:cNvSpPr>
          <p:nvPr/>
        </p:nvSpPr>
        <p:spPr>
          <a:xfrm>
            <a:off x="6400800" y="6510528"/>
            <a:ext cx="530352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 panose="020B0604020202020204"/>
              <a:buNone/>
            </a:pPr>
            <a:r>
              <a:rPr sz="750" b="0" i="0" u="none" strike="noStrike" cap="none">
                <a:solidFill>
                  <a:srgbClr val="6E7882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Джерело: EOSC Association, Building the EOSC Federation, 2026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5" name="Google Shape;405;h557f1c3c58ee79fc_1_134"/>
          <p:cNvSpPr>
            <a:spLocks noGrp="1"/>
          </p:cNvSpPr>
          <p:nvPr/>
        </p:nvSpPr>
        <p:spPr>
          <a:xfrm>
            <a:off x="384048" y="6510528"/>
            <a:ext cx="365760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 panose="020B0604020202020204"/>
              <a:buNone/>
            </a:pPr>
            <a:r>
              <a:rPr sz="750" b="0" i="0" u="none" strike="noStrike" cap="none">
                <a:solidFill>
                  <a:srgbClr val="6E7882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https://fair-center.bitp.kyiv.ua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6" name="Google Shape;406;h557f1c3c58ee79fc_1_134"/>
          <p:cNvSpPr>
            <a:spLocks noGrp="1"/>
          </p:cNvSpPr>
          <p:nvPr/>
        </p:nvSpPr>
        <p:spPr>
          <a:xfrm>
            <a:off x="5074920" y="2286000"/>
            <a:ext cx="2011680" cy="2011680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rgbClr val="0A316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7" name="Google Shape;407;h557f1c3c58ee79fc_1_134"/>
          <p:cNvSpPr>
            <a:spLocks noGrp="1"/>
          </p:cNvSpPr>
          <p:nvPr/>
        </p:nvSpPr>
        <p:spPr>
          <a:xfrm>
            <a:off x="5230368" y="2770632"/>
            <a:ext cx="1700784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sz="140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EOSC EU Node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sz="140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European Commission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8" name="Google Shape;408;h557f1c3c58ee79fc_1_134"/>
          <p:cNvSpPr>
            <a:spLocks noGrp="1"/>
          </p:cNvSpPr>
          <p:nvPr/>
        </p:nvSpPr>
        <p:spPr>
          <a:xfrm>
            <a:off x="502920" y="1348732"/>
            <a:ext cx="4160400" cy="4434900"/>
          </a:xfrm>
          <a:prstGeom prst="roundRect">
            <a:avLst>
              <a:gd name="adj" fmla="val 16667"/>
            </a:avLst>
          </a:prstGeom>
          <a:solidFill>
            <a:srgbClr val="E8F3FC"/>
          </a:solidFill>
          <a:ln w="13950" cap="flat" cmpd="sng">
            <a:solidFill>
              <a:srgbClr val="1E62B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9" name="Google Shape;409;h557f1c3c58ee79fc_1_134"/>
          <p:cNvSpPr>
            <a:spLocks noGrp="1"/>
          </p:cNvSpPr>
          <p:nvPr/>
        </p:nvSpPr>
        <p:spPr>
          <a:xfrm>
            <a:off x="749808" y="1627632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sz="1800" b="1" i="0" u="none" strike="noStrike" cap="none">
                <a:solidFill>
                  <a:srgbClr val="1E62B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Перша хвиля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0" name="Google Shape;410;h557f1c3c58ee79fc_1_134"/>
          <p:cNvSpPr>
            <a:spLocks noGrp="1"/>
          </p:cNvSpPr>
          <p:nvPr/>
        </p:nvSpPr>
        <p:spPr>
          <a:xfrm>
            <a:off x="749808" y="2121408"/>
            <a:ext cx="173736" cy="173736"/>
          </a:xfrm>
          <a:prstGeom prst="ellipse">
            <a:avLst/>
          </a:prstGeom>
          <a:solidFill>
            <a:srgbClr val="0D8B97"/>
          </a:solidFill>
          <a:ln w="9525" cap="flat" cmpd="sng">
            <a:solidFill>
              <a:srgbClr val="0D8B9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1" name="Google Shape;411;h557f1c3c58ee79fc_1_134"/>
          <p:cNvSpPr>
            <a:spLocks noGrp="1"/>
          </p:cNvSpPr>
          <p:nvPr/>
        </p:nvSpPr>
        <p:spPr>
          <a:xfrm>
            <a:off x="978407" y="2103120"/>
            <a:ext cx="1554600" cy="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0"/>
              <a:buFont typeface="Arial" panose="020B0604020202020204"/>
              <a:buNone/>
            </a:pPr>
            <a:r>
              <a:rPr sz="146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Italy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2" name="Google Shape;412;h557f1c3c58ee79fc_1_134"/>
          <p:cNvSpPr>
            <a:spLocks noGrp="1"/>
          </p:cNvSpPr>
          <p:nvPr/>
        </p:nvSpPr>
        <p:spPr>
          <a:xfrm>
            <a:off x="749808" y="2624327"/>
            <a:ext cx="173736" cy="173736"/>
          </a:xfrm>
          <a:prstGeom prst="ellipse">
            <a:avLst/>
          </a:prstGeom>
          <a:solidFill>
            <a:srgbClr val="0D8B97"/>
          </a:solidFill>
          <a:ln w="9525" cap="flat" cmpd="sng">
            <a:solidFill>
              <a:srgbClr val="0D8B9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3" name="Google Shape;413;h557f1c3c58ee79fc_1_134"/>
          <p:cNvSpPr>
            <a:spLocks noGrp="1"/>
          </p:cNvSpPr>
          <p:nvPr/>
        </p:nvSpPr>
        <p:spPr>
          <a:xfrm>
            <a:off x="978407" y="2606039"/>
            <a:ext cx="1554600" cy="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0"/>
              <a:buFont typeface="Arial" panose="020B0604020202020204"/>
              <a:buNone/>
            </a:pPr>
            <a:r>
              <a:rPr sz="146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Slovakia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4" name="Google Shape;414;h557f1c3c58ee79fc_1_134"/>
          <p:cNvSpPr>
            <a:spLocks noGrp="1"/>
          </p:cNvSpPr>
          <p:nvPr/>
        </p:nvSpPr>
        <p:spPr>
          <a:xfrm>
            <a:off x="749808" y="3127248"/>
            <a:ext cx="173736" cy="173736"/>
          </a:xfrm>
          <a:prstGeom prst="ellipse">
            <a:avLst/>
          </a:prstGeom>
          <a:solidFill>
            <a:srgbClr val="0D8B97"/>
          </a:solidFill>
          <a:ln w="9525" cap="flat" cmpd="sng">
            <a:solidFill>
              <a:srgbClr val="0D8B9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5" name="Google Shape;415;h557f1c3c58ee79fc_1_134"/>
          <p:cNvSpPr>
            <a:spLocks noGrp="1"/>
          </p:cNvSpPr>
          <p:nvPr/>
        </p:nvSpPr>
        <p:spPr>
          <a:xfrm>
            <a:off x="978407" y="3108960"/>
            <a:ext cx="1554600" cy="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0"/>
              <a:buFont typeface="Arial" panose="020B0604020202020204"/>
              <a:buNone/>
            </a:pPr>
            <a:r>
              <a:rPr sz="146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Poland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6" name="Google Shape;416;h557f1c3c58ee79fc_1_134"/>
          <p:cNvSpPr>
            <a:spLocks noGrp="1"/>
          </p:cNvSpPr>
          <p:nvPr/>
        </p:nvSpPr>
        <p:spPr>
          <a:xfrm>
            <a:off x="749808" y="3630168"/>
            <a:ext cx="173736" cy="173736"/>
          </a:xfrm>
          <a:prstGeom prst="ellipse">
            <a:avLst/>
          </a:prstGeom>
          <a:solidFill>
            <a:srgbClr val="0D8B97"/>
          </a:solidFill>
          <a:ln w="9525" cap="flat" cmpd="sng">
            <a:solidFill>
              <a:srgbClr val="0D8B9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7" name="Google Shape;417;h557f1c3c58ee79fc_1_134"/>
          <p:cNvSpPr>
            <a:spLocks noGrp="1"/>
          </p:cNvSpPr>
          <p:nvPr/>
        </p:nvSpPr>
        <p:spPr>
          <a:xfrm>
            <a:off x="978407" y="3611880"/>
            <a:ext cx="1554600" cy="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0"/>
              <a:buFont typeface="Arial" panose="020B0604020202020204"/>
              <a:buNone/>
            </a:pPr>
            <a:r>
              <a:rPr sz="146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Finland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8" name="Google Shape;418;h557f1c3c58ee79fc_1_134"/>
          <p:cNvSpPr>
            <a:spLocks noGrp="1"/>
          </p:cNvSpPr>
          <p:nvPr/>
        </p:nvSpPr>
        <p:spPr>
          <a:xfrm>
            <a:off x="749808" y="4133087"/>
            <a:ext cx="173736" cy="173736"/>
          </a:xfrm>
          <a:prstGeom prst="ellipse">
            <a:avLst/>
          </a:prstGeom>
          <a:solidFill>
            <a:srgbClr val="0D8B97"/>
          </a:solidFill>
          <a:ln w="9525" cap="flat" cmpd="sng">
            <a:solidFill>
              <a:srgbClr val="0D8B9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9" name="Google Shape;419;h557f1c3c58ee79fc_1_134"/>
          <p:cNvSpPr>
            <a:spLocks noGrp="1"/>
          </p:cNvSpPr>
          <p:nvPr/>
        </p:nvSpPr>
        <p:spPr>
          <a:xfrm>
            <a:off x="978407" y="4114800"/>
            <a:ext cx="1554600" cy="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0"/>
              <a:buFont typeface="Arial" panose="020B0604020202020204"/>
              <a:buNone/>
            </a:pPr>
            <a:r>
              <a:rPr sz="146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 Terra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0" name="Google Shape;420;h557f1c3c58ee79fc_1_134"/>
          <p:cNvSpPr>
            <a:spLocks noGrp="1"/>
          </p:cNvSpPr>
          <p:nvPr/>
        </p:nvSpPr>
        <p:spPr>
          <a:xfrm>
            <a:off x="749808" y="4636007"/>
            <a:ext cx="173736" cy="173736"/>
          </a:xfrm>
          <a:prstGeom prst="ellipse">
            <a:avLst/>
          </a:prstGeom>
          <a:solidFill>
            <a:srgbClr val="0D8B97"/>
          </a:solidFill>
          <a:ln w="9525" cap="flat" cmpd="sng">
            <a:solidFill>
              <a:srgbClr val="0D8B9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1" name="Google Shape;421;h557f1c3c58ee79fc_1_134"/>
          <p:cNvSpPr>
            <a:spLocks noGrp="1"/>
          </p:cNvSpPr>
          <p:nvPr/>
        </p:nvSpPr>
        <p:spPr>
          <a:xfrm>
            <a:off x="973782" y="4505370"/>
            <a:ext cx="1554600" cy="5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0"/>
              <a:buFont typeface="Arial" panose="020B0604020202020204"/>
              <a:buNone/>
            </a:pPr>
            <a:r>
              <a:rPr sz="146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Life Sciences Connect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2" name="Google Shape;422;h557f1c3c58ee79fc_1_134"/>
          <p:cNvSpPr>
            <a:spLocks noGrp="1"/>
          </p:cNvSpPr>
          <p:nvPr/>
        </p:nvSpPr>
        <p:spPr>
          <a:xfrm>
            <a:off x="749808" y="5138927"/>
            <a:ext cx="173736" cy="173736"/>
          </a:xfrm>
          <a:prstGeom prst="ellipse">
            <a:avLst/>
          </a:prstGeom>
          <a:solidFill>
            <a:srgbClr val="0D8B97"/>
          </a:solidFill>
          <a:ln w="9525" cap="flat" cmpd="sng">
            <a:solidFill>
              <a:srgbClr val="0D8B9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3" name="Google Shape;423;h557f1c3c58ee79fc_1_134"/>
          <p:cNvSpPr>
            <a:spLocks noGrp="1"/>
          </p:cNvSpPr>
          <p:nvPr/>
        </p:nvSpPr>
        <p:spPr>
          <a:xfrm>
            <a:off x="978407" y="5020040"/>
            <a:ext cx="1554600" cy="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0"/>
              <a:buFont typeface="Arial" panose="020B0604020202020204"/>
              <a:buNone/>
            </a:pPr>
            <a:r>
              <a:rPr sz="146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CERN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4" name="Google Shape;424;h557f1c3c58ee79fc_1_134"/>
          <p:cNvSpPr>
            <a:spLocks noGrp="1"/>
          </p:cNvSpPr>
          <p:nvPr/>
        </p:nvSpPr>
        <p:spPr>
          <a:xfrm>
            <a:off x="2578608" y="2121408"/>
            <a:ext cx="173736" cy="173736"/>
          </a:xfrm>
          <a:prstGeom prst="ellipse">
            <a:avLst/>
          </a:prstGeom>
          <a:solidFill>
            <a:srgbClr val="0D8B97"/>
          </a:solidFill>
          <a:ln w="9525" cap="flat" cmpd="sng">
            <a:solidFill>
              <a:srgbClr val="0D8B9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5" name="Google Shape;425;h557f1c3c58ee79fc_1_134"/>
          <p:cNvSpPr>
            <a:spLocks noGrp="1"/>
          </p:cNvSpPr>
          <p:nvPr/>
        </p:nvSpPr>
        <p:spPr>
          <a:xfrm>
            <a:off x="2807208" y="2103120"/>
            <a:ext cx="1554600" cy="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0"/>
              <a:buFont typeface="Arial" panose="020B0604020202020204"/>
              <a:buNone/>
            </a:pPr>
            <a:r>
              <a:rPr sz="146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SURF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6" name="Google Shape;426;h557f1c3c58ee79fc_1_134"/>
          <p:cNvSpPr>
            <a:spLocks noGrp="1"/>
          </p:cNvSpPr>
          <p:nvPr/>
        </p:nvSpPr>
        <p:spPr>
          <a:xfrm>
            <a:off x="2578608" y="2624327"/>
            <a:ext cx="173736" cy="173736"/>
          </a:xfrm>
          <a:prstGeom prst="ellipse">
            <a:avLst/>
          </a:prstGeom>
          <a:solidFill>
            <a:srgbClr val="0D8B97"/>
          </a:solidFill>
          <a:ln w="9525" cap="flat" cmpd="sng">
            <a:solidFill>
              <a:srgbClr val="0D8B9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7" name="Google Shape;427;h557f1c3c58ee79fc_1_134"/>
          <p:cNvSpPr>
            <a:spLocks noGrp="1"/>
          </p:cNvSpPr>
          <p:nvPr/>
        </p:nvSpPr>
        <p:spPr>
          <a:xfrm>
            <a:off x="2871108" y="2556677"/>
            <a:ext cx="1554600" cy="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0"/>
              <a:buFont typeface="Arial" panose="020B0604020202020204"/>
              <a:buNone/>
            </a:pPr>
            <a:r>
              <a:rPr sz="146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Germany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8" name="Google Shape;428;h557f1c3c58ee79fc_1_134"/>
          <p:cNvSpPr>
            <a:spLocks noGrp="1"/>
          </p:cNvSpPr>
          <p:nvPr/>
        </p:nvSpPr>
        <p:spPr>
          <a:xfrm>
            <a:off x="2578608" y="3127248"/>
            <a:ext cx="173736" cy="173736"/>
          </a:xfrm>
          <a:prstGeom prst="ellipse">
            <a:avLst/>
          </a:prstGeom>
          <a:solidFill>
            <a:srgbClr val="0D8B97"/>
          </a:solidFill>
          <a:ln w="9525" cap="flat" cmpd="sng">
            <a:solidFill>
              <a:srgbClr val="0D8B9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9" name="Google Shape;429;h557f1c3c58ee79fc_1_134"/>
          <p:cNvSpPr>
            <a:spLocks noGrp="1"/>
          </p:cNvSpPr>
          <p:nvPr/>
        </p:nvSpPr>
        <p:spPr>
          <a:xfrm>
            <a:off x="2820933" y="3006710"/>
            <a:ext cx="1554600" cy="5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0"/>
              <a:buFont typeface="Arial" panose="020B0604020202020204"/>
              <a:buNone/>
            </a:pPr>
            <a:r>
              <a:rPr sz="146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Digital Twin of the Ocean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0" name="Google Shape;430;h557f1c3c58ee79fc_1_134"/>
          <p:cNvSpPr>
            <a:spLocks noGrp="1"/>
          </p:cNvSpPr>
          <p:nvPr/>
        </p:nvSpPr>
        <p:spPr>
          <a:xfrm>
            <a:off x="2578608" y="3630168"/>
            <a:ext cx="173736" cy="173736"/>
          </a:xfrm>
          <a:prstGeom prst="ellipse">
            <a:avLst/>
          </a:prstGeom>
          <a:solidFill>
            <a:srgbClr val="0D8B97"/>
          </a:solidFill>
          <a:ln w="9525" cap="flat" cmpd="sng">
            <a:solidFill>
              <a:srgbClr val="0D8B9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1" name="Google Shape;431;h557f1c3c58ee79fc_1_134"/>
          <p:cNvSpPr>
            <a:spLocks noGrp="1"/>
          </p:cNvSpPr>
          <p:nvPr/>
        </p:nvSpPr>
        <p:spPr>
          <a:xfrm>
            <a:off x="2807208" y="3611880"/>
            <a:ext cx="1554600" cy="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0"/>
              <a:buFont typeface="Arial" panose="020B0604020202020204"/>
              <a:buNone/>
            </a:pPr>
            <a:r>
              <a:rPr sz="146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PaNOSC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2" name="Google Shape;432;h557f1c3c58ee79fc_1_134"/>
          <p:cNvSpPr>
            <a:spLocks noGrp="1"/>
          </p:cNvSpPr>
          <p:nvPr/>
        </p:nvSpPr>
        <p:spPr>
          <a:xfrm>
            <a:off x="2578608" y="4133087"/>
            <a:ext cx="173736" cy="173736"/>
          </a:xfrm>
          <a:prstGeom prst="ellipse">
            <a:avLst/>
          </a:prstGeom>
          <a:solidFill>
            <a:srgbClr val="0D8B97"/>
          </a:solidFill>
          <a:ln w="9525" cap="flat" cmpd="sng">
            <a:solidFill>
              <a:srgbClr val="0D8B9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3" name="Google Shape;433;h557f1c3c58ee79fc_1_134"/>
          <p:cNvSpPr>
            <a:spLocks noGrp="1"/>
          </p:cNvSpPr>
          <p:nvPr/>
        </p:nvSpPr>
        <p:spPr>
          <a:xfrm>
            <a:off x="2797958" y="4014200"/>
            <a:ext cx="1554600" cy="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0"/>
              <a:buFont typeface="Arial" panose="020B0604020202020204"/>
              <a:buNone/>
            </a:pPr>
            <a:r>
              <a:rPr sz="146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EUDAT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4" name="Google Shape;434;h557f1c3c58ee79fc_1_134"/>
          <p:cNvSpPr>
            <a:spLocks noGrp="1"/>
          </p:cNvSpPr>
          <p:nvPr/>
        </p:nvSpPr>
        <p:spPr>
          <a:xfrm>
            <a:off x="2578608" y="4636007"/>
            <a:ext cx="173736" cy="173736"/>
          </a:xfrm>
          <a:prstGeom prst="ellipse">
            <a:avLst/>
          </a:prstGeom>
          <a:solidFill>
            <a:srgbClr val="0D8B97"/>
          </a:solidFill>
          <a:ln w="9525" cap="flat" cmpd="sng">
            <a:solidFill>
              <a:srgbClr val="0D8B9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5" name="Google Shape;435;h557f1c3c58ee79fc_1_134"/>
          <p:cNvSpPr>
            <a:spLocks noGrp="1"/>
          </p:cNvSpPr>
          <p:nvPr/>
        </p:nvSpPr>
        <p:spPr>
          <a:xfrm>
            <a:off x="2797958" y="4550920"/>
            <a:ext cx="1554600" cy="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0"/>
              <a:buFont typeface="Arial" panose="020B0604020202020204"/>
              <a:buNone/>
            </a:pPr>
            <a:r>
              <a:rPr sz="146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BBMRI-ERIC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6" name="Google Shape;436;h557f1c3c58ee79fc_1_134"/>
          <p:cNvSpPr>
            <a:spLocks noGrp="1"/>
          </p:cNvSpPr>
          <p:nvPr/>
        </p:nvSpPr>
        <p:spPr>
          <a:xfrm>
            <a:off x="7498079" y="1417320"/>
            <a:ext cx="4160520" cy="4434840"/>
          </a:xfrm>
          <a:prstGeom prst="roundRect">
            <a:avLst>
              <a:gd name="adj" fmla="val 16667"/>
            </a:avLst>
          </a:prstGeom>
          <a:solidFill>
            <a:srgbClr val="FFF4E0"/>
          </a:solidFill>
          <a:ln w="13950" cap="flat" cmpd="sng">
            <a:solidFill>
              <a:srgbClr val="EF990E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7" name="Google Shape;437;h557f1c3c58ee79fc_1_134"/>
          <p:cNvSpPr>
            <a:spLocks noGrp="1"/>
          </p:cNvSpPr>
          <p:nvPr/>
        </p:nvSpPr>
        <p:spPr>
          <a:xfrm>
            <a:off x="7735824" y="1627632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sz="1800" b="1" i="0" u="none" strike="noStrike" cap="none">
                <a:solidFill>
                  <a:srgbClr val="EF990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Друга хвиля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8" name="Google Shape;438;h557f1c3c58ee79fc_1_134"/>
          <p:cNvSpPr>
            <a:spLocks noGrp="1"/>
          </p:cNvSpPr>
          <p:nvPr/>
        </p:nvSpPr>
        <p:spPr>
          <a:xfrm>
            <a:off x="7735824" y="2121408"/>
            <a:ext cx="173736" cy="173736"/>
          </a:xfrm>
          <a:prstGeom prst="ellipse">
            <a:avLst/>
          </a:prstGeom>
          <a:solidFill>
            <a:srgbClr val="EF990E"/>
          </a:solidFill>
          <a:ln w="9525" cap="flat" cmpd="sng">
            <a:solidFill>
              <a:srgbClr val="EF990E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9" name="Google Shape;439;h557f1c3c58ee79fc_1_134"/>
          <p:cNvSpPr>
            <a:spLocks noGrp="1"/>
          </p:cNvSpPr>
          <p:nvPr/>
        </p:nvSpPr>
        <p:spPr>
          <a:xfrm>
            <a:off x="7964424" y="2103120"/>
            <a:ext cx="15546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19"/>
              <a:buFont typeface="Arial" panose="020B0604020202020204"/>
              <a:buNone/>
            </a:pPr>
            <a:r>
              <a:rPr sz="142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Czechia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0" name="Google Shape;440;h557f1c3c58ee79fc_1_134"/>
          <p:cNvSpPr>
            <a:spLocks noGrp="1"/>
          </p:cNvSpPr>
          <p:nvPr/>
        </p:nvSpPr>
        <p:spPr>
          <a:xfrm>
            <a:off x="7735824" y="2624327"/>
            <a:ext cx="173736" cy="173736"/>
          </a:xfrm>
          <a:prstGeom prst="ellipse">
            <a:avLst/>
          </a:prstGeom>
          <a:solidFill>
            <a:srgbClr val="EF990E"/>
          </a:solidFill>
          <a:ln w="9525" cap="flat" cmpd="sng">
            <a:solidFill>
              <a:srgbClr val="EF990E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1" name="Google Shape;441;h557f1c3c58ee79fc_1_134"/>
          <p:cNvSpPr>
            <a:spLocks noGrp="1"/>
          </p:cNvSpPr>
          <p:nvPr/>
        </p:nvSpPr>
        <p:spPr>
          <a:xfrm>
            <a:off x="7964424" y="2606039"/>
            <a:ext cx="15546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19"/>
              <a:buFont typeface="Arial" panose="020B0604020202020204"/>
              <a:buNone/>
            </a:pPr>
            <a:r>
              <a:rPr sz="142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Croatia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2" name="Google Shape;442;h557f1c3c58ee79fc_1_134"/>
          <p:cNvSpPr>
            <a:spLocks noGrp="1"/>
          </p:cNvSpPr>
          <p:nvPr/>
        </p:nvSpPr>
        <p:spPr>
          <a:xfrm>
            <a:off x="7735824" y="3127248"/>
            <a:ext cx="173736" cy="173736"/>
          </a:xfrm>
          <a:prstGeom prst="ellipse">
            <a:avLst/>
          </a:prstGeom>
          <a:solidFill>
            <a:srgbClr val="EF990E"/>
          </a:solidFill>
          <a:ln w="9525" cap="flat" cmpd="sng">
            <a:solidFill>
              <a:srgbClr val="EF990E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3" name="Google Shape;443;h557f1c3c58ee79fc_1_134"/>
          <p:cNvSpPr>
            <a:spLocks noGrp="1"/>
          </p:cNvSpPr>
          <p:nvPr/>
        </p:nvSpPr>
        <p:spPr>
          <a:xfrm>
            <a:off x="7964424" y="3108960"/>
            <a:ext cx="15546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19"/>
              <a:buFont typeface="Arial" panose="020B0604020202020204"/>
              <a:buNone/>
            </a:pPr>
            <a:r>
              <a:rPr sz="142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Latvia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4" name="Google Shape;444;h557f1c3c58ee79fc_1_134"/>
          <p:cNvSpPr>
            <a:spLocks noGrp="1"/>
          </p:cNvSpPr>
          <p:nvPr/>
        </p:nvSpPr>
        <p:spPr>
          <a:xfrm>
            <a:off x="7735824" y="3630168"/>
            <a:ext cx="173736" cy="173736"/>
          </a:xfrm>
          <a:prstGeom prst="ellipse">
            <a:avLst/>
          </a:prstGeom>
          <a:solidFill>
            <a:srgbClr val="EF990E"/>
          </a:solidFill>
          <a:ln w="9525" cap="flat" cmpd="sng">
            <a:solidFill>
              <a:srgbClr val="EF990E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5" name="Google Shape;445;h557f1c3c58ee79fc_1_134"/>
          <p:cNvSpPr>
            <a:spLocks noGrp="1"/>
          </p:cNvSpPr>
          <p:nvPr/>
        </p:nvSpPr>
        <p:spPr>
          <a:xfrm>
            <a:off x="7964424" y="3611880"/>
            <a:ext cx="15546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19"/>
              <a:buFont typeface="Arial" panose="020B0604020202020204"/>
              <a:buNone/>
            </a:pPr>
            <a:r>
              <a:rPr sz="142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North Macedonia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6" name="Google Shape;446;h557f1c3c58ee79fc_1_134"/>
          <p:cNvSpPr>
            <a:spLocks noGrp="1"/>
          </p:cNvSpPr>
          <p:nvPr/>
        </p:nvSpPr>
        <p:spPr>
          <a:xfrm>
            <a:off x="7735824" y="4133087"/>
            <a:ext cx="173736" cy="173736"/>
          </a:xfrm>
          <a:prstGeom prst="ellipse">
            <a:avLst/>
          </a:prstGeom>
          <a:solidFill>
            <a:srgbClr val="EF990E"/>
          </a:solidFill>
          <a:ln w="9525" cap="flat" cmpd="sng">
            <a:solidFill>
              <a:srgbClr val="EF990E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7" name="Google Shape;447;h557f1c3c58ee79fc_1_134"/>
          <p:cNvSpPr>
            <a:spLocks noGrp="1"/>
          </p:cNvSpPr>
          <p:nvPr/>
        </p:nvSpPr>
        <p:spPr>
          <a:xfrm>
            <a:off x="7964424" y="4114800"/>
            <a:ext cx="15546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19"/>
              <a:buFont typeface="Arial" panose="020B0604020202020204"/>
              <a:buNone/>
            </a:pPr>
            <a:r>
              <a:rPr sz="142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Sweden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8" name="Google Shape;448;h557f1c3c58ee79fc_1_134"/>
          <p:cNvSpPr>
            <a:spLocks noGrp="1"/>
          </p:cNvSpPr>
          <p:nvPr/>
        </p:nvSpPr>
        <p:spPr>
          <a:xfrm>
            <a:off x="7735824" y="4636007"/>
            <a:ext cx="173736" cy="173736"/>
          </a:xfrm>
          <a:prstGeom prst="ellipse">
            <a:avLst/>
          </a:prstGeom>
          <a:solidFill>
            <a:srgbClr val="EF990E"/>
          </a:solidFill>
          <a:ln w="9525" cap="flat" cmpd="sng">
            <a:solidFill>
              <a:srgbClr val="EF990E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9" name="Google Shape;449;h557f1c3c58ee79fc_1_134"/>
          <p:cNvSpPr>
            <a:spLocks noGrp="1"/>
          </p:cNvSpPr>
          <p:nvPr/>
        </p:nvSpPr>
        <p:spPr>
          <a:xfrm>
            <a:off x="7964424" y="4617720"/>
            <a:ext cx="15546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19"/>
              <a:buFont typeface="Arial" panose="020B0604020202020204"/>
              <a:buNone/>
            </a:pPr>
            <a:r>
              <a:rPr sz="142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Slovenia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0" name="Google Shape;450;h557f1c3c58ee79fc_1_134"/>
          <p:cNvSpPr>
            <a:spLocks noGrp="1"/>
          </p:cNvSpPr>
          <p:nvPr/>
        </p:nvSpPr>
        <p:spPr>
          <a:xfrm>
            <a:off x="7735824" y="5138927"/>
            <a:ext cx="173736" cy="173736"/>
          </a:xfrm>
          <a:prstGeom prst="ellipse">
            <a:avLst/>
          </a:prstGeom>
          <a:solidFill>
            <a:srgbClr val="EF990E"/>
          </a:solidFill>
          <a:ln w="9525" cap="flat" cmpd="sng">
            <a:solidFill>
              <a:srgbClr val="EF990E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1" name="Google Shape;451;h557f1c3c58ee79fc_1_134"/>
          <p:cNvSpPr>
            <a:spLocks noGrp="1"/>
          </p:cNvSpPr>
          <p:nvPr/>
        </p:nvSpPr>
        <p:spPr>
          <a:xfrm>
            <a:off x="7964424" y="5120640"/>
            <a:ext cx="15546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19"/>
              <a:buFont typeface="Arial" panose="020B0604020202020204"/>
              <a:buNone/>
            </a:pPr>
            <a:r>
              <a:rPr sz="142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EGI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2" name="Google Shape;452;h557f1c3c58ee79fc_1_134"/>
          <p:cNvSpPr>
            <a:spLocks noGrp="1"/>
          </p:cNvSpPr>
          <p:nvPr/>
        </p:nvSpPr>
        <p:spPr>
          <a:xfrm>
            <a:off x="9564624" y="2121408"/>
            <a:ext cx="173736" cy="173736"/>
          </a:xfrm>
          <a:prstGeom prst="ellipse">
            <a:avLst/>
          </a:prstGeom>
          <a:solidFill>
            <a:srgbClr val="EF990E"/>
          </a:solidFill>
          <a:ln w="9525" cap="flat" cmpd="sng">
            <a:solidFill>
              <a:srgbClr val="EF990E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3" name="Google Shape;453;h557f1c3c58ee79fc_1_134"/>
          <p:cNvSpPr>
            <a:spLocks noGrp="1"/>
          </p:cNvSpPr>
          <p:nvPr/>
        </p:nvSpPr>
        <p:spPr>
          <a:xfrm>
            <a:off x="9793224" y="2103120"/>
            <a:ext cx="15546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19"/>
              <a:buFont typeface="Arial" panose="020B0604020202020204"/>
              <a:buNone/>
            </a:pPr>
            <a:r>
              <a:rPr sz="142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GÉANT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4" name="Google Shape;454;h557f1c3c58ee79fc_1_134"/>
          <p:cNvSpPr>
            <a:spLocks noGrp="1"/>
          </p:cNvSpPr>
          <p:nvPr/>
        </p:nvSpPr>
        <p:spPr>
          <a:xfrm>
            <a:off x="9564624" y="2624327"/>
            <a:ext cx="173736" cy="173736"/>
          </a:xfrm>
          <a:prstGeom prst="ellipse">
            <a:avLst/>
          </a:prstGeom>
          <a:solidFill>
            <a:srgbClr val="EF990E"/>
          </a:solidFill>
          <a:ln w="9525" cap="flat" cmpd="sng">
            <a:solidFill>
              <a:srgbClr val="EF990E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5" name="Google Shape;455;h557f1c3c58ee79fc_1_134"/>
          <p:cNvSpPr>
            <a:spLocks noGrp="1"/>
          </p:cNvSpPr>
          <p:nvPr/>
        </p:nvSpPr>
        <p:spPr>
          <a:xfrm>
            <a:off x="9793224" y="2606039"/>
            <a:ext cx="15546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19"/>
              <a:buFont typeface="Arial" panose="020B0604020202020204"/>
              <a:buNone/>
            </a:pPr>
            <a:r>
              <a:rPr sz="142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Türkiye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6" name="Google Shape;456;h557f1c3c58ee79fc_1_134"/>
          <p:cNvSpPr>
            <a:spLocks noGrp="1"/>
          </p:cNvSpPr>
          <p:nvPr/>
        </p:nvSpPr>
        <p:spPr>
          <a:xfrm>
            <a:off x="9564624" y="3127248"/>
            <a:ext cx="173736" cy="173736"/>
          </a:xfrm>
          <a:prstGeom prst="ellipse">
            <a:avLst/>
          </a:prstGeom>
          <a:solidFill>
            <a:srgbClr val="EF990E"/>
          </a:solidFill>
          <a:ln w="9525" cap="flat" cmpd="sng">
            <a:solidFill>
              <a:srgbClr val="EF990E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7" name="Google Shape;457;h557f1c3c58ee79fc_1_134"/>
          <p:cNvSpPr>
            <a:spLocks noGrp="1"/>
          </p:cNvSpPr>
          <p:nvPr/>
        </p:nvSpPr>
        <p:spPr>
          <a:xfrm>
            <a:off x="9793224" y="3108960"/>
            <a:ext cx="15546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19"/>
              <a:buFont typeface="Arial" panose="020B0604020202020204"/>
              <a:buNone/>
            </a:pPr>
            <a:r>
              <a:rPr sz="142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Switzerland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8" name="Google Shape;458;h557f1c3c58ee79fc_1_134"/>
          <p:cNvSpPr>
            <a:spLocks noGrp="1"/>
          </p:cNvSpPr>
          <p:nvPr/>
        </p:nvSpPr>
        <p:spPr>
          <a:xfrm>
            <a:off x="9564624" y="3630168"/>
            <a:ext cx="173736" cy="173736"/>
          </a:xfrm>
          <a:prstGeom prst="ellipse">
            <a:avLst/>
          </a:prstGeom>
          <a:solidFill>
            <a:srgbClr val="EF990E"/>
          </a:solidFill>
          <a:ln w="9525" cap="flat" cmpd="sng">
            <a:solidFill>
              <a:srgbClr val="EF990E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9" name="Google Shape;459;h557f1c3c58ee79fc_1_134"/>
          <p:cNvSpPr>
            <a:spLocks noGrp="1"/>
          </p:cNvSpPr>
          <p:nvPr/>
        </p:nvSpPr>
        <p:spPr>
          <a:xfrm>
            <a:off x="9793224" y="3611880"/>
            <a:ext cx="15546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19"/>
              <a:buFont typeface="Arial" panose="020B0604020202020204"/>
              <a:buNone/>
            </a:pPr>
            <a:r>
              <a:rPr sz="142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ENVRI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0" name="Google Shape;460;h557f1c3c58ee79fc_1_134"/>
          <p:cNvSpPr>
            <a:spLocks noGrp="1"/>
          </p:cNvSpPr>
          <p:nvPr/>
        </p:nvSpPr>
        <p:spPr>
          <a:xfrm>
            <a:off x="9564624" y="4133087"/>
            <a:ext cx="173736" cy="173736"/>
          </a:xfrm>
          <a:prstGeom prst="ellipse">
            <a:avLst/>
          </a:prstGeom>
          <a:solidFill>
            <a:srgbClr val="EF990E"/>
          </a:solidFill>
          <a:ln w="9525" cap="flat" cmpd="sng">
            <a:solidFill>
              <a:srgbClr val="EF990E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1" name="Google Shape;461;h557f1c3c58ee79fc_1_134"/>
          <p:cNvSpPr>
            <a:spLocks noGrp="1"/>
          </p:cNvSpPr>
          <p:nvPr/>
        </p:nvSpPr>
        <p:spPr>
          <a:xfrm>
            <a:off x="9793224" y="4114800"/>
            <a:ext cx="15546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19"/>
              <a:buFont typeface="Arial" panose="020B0604020202020204"/>
              <a:buNone/>
            </a:pPr>
            <a:r>
              <a:rPr sz="142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EBRAINS RI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2" name="Google Shape;462;h557f1c3c58ee79fc_1_134"/>
          <p:cNvSpPr>
            <a:spLocks noGrp="1"/>
          </p:cNvSpPr>
          <p:nvPr/>
        </p:nvSpPr>
        <p:spPr>
          <a:xfrm>
            <a:off x="9564624" y="4636007"/>
            <a:ext cx="173736" cy="173736"/>
          </a:xfrm>
          <a:prstGeom prst="ellipse">
            <a:avLst/>
          </a:prstGeom>
          <a:solidFill>
            <a:srgbClr val="EF990E"/>
          </a:solidFill>
          <a:ln w="9525" cap="flat" cmpd="sng">
            <a:solidFill>
              <a:srgbClr val="EF990E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3" name="Google Shape;463;h557f1c3c58ee79fc_1_134"/>
          <p:cNvSpPr>
            <a:spLocks noGrp="1"/>
          </p:cNvSpPr>
          <p:nvPr/>
        </p:nvSpPr>
        <p:spPr>
          <a:xfrm>
            <a:off x="9793224" y="4617720"/>
            <a:ext cx="15546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19"/>
              <a:buFont typeface="Arial" panose="020B0604020202020204"/>
              <a:buNone/>
            </a:pPr>
            <a:r>
              <a:rPr sz="142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METROFOOD-RI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4" name="Google Shape;464;h557f1c3c58ee79fc_1_134"/>
          <p:cNvSpPr>
            <a:spLocks noGrp="1"/>
          </p:cNvSpPr>
          <p:nvPr/>
        </p:nvSpPr>
        <p:spPr>
          <a:xfrm>
            <a:off x="9564624" y="5138927"/>
            <a:ext cx="173736" cy="173736"/>
          </a:xfrm>
          <a:prstGeom prst="ellipse">
            <a:avLst/>
          </a:prstGeom>
          <a:solidFill>
            <a:srgbClr val="EF990E"/>
          </a:solidFill>
          <a:ln w="9525" cap="flat" cmpd="sng">
            <a:solidFill>
              <a:srgbClr val="EF990E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5" name="Google Shape;465;h557f1c3c58ee79fc_1_134"/>
          <p:cNvSpPr>
            <a:spLocks noGrp="1"/>
          </p:cNvSpPr>
          <p:nvPr/>
        </p:nvSpPr>
        <p:spPr>
          <a:xfrm>
            <a:off x="9783949" y="5011440"/>
            <a:ext cx="1554600" cy="5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19"/>
              <a:buFont typeface="Arial" panose="020B0604020202020204"/>
              <a:buNone/>
            </a:pPr>
            <a:r>
              <a:rPr sz="142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Scholarly Commons</a:t>
            </a:r>
            <a:endParaRPr sz="1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cxnSp>
        <p:nvCxnSpPr>
          <p:cNvPr id="466" name="Google Shape;466;h557f1c3c58ee79fc_1_134"/>
          <p:cNvCxnSpPr/>
          <p:nvPr/>
        </p:nvCxnSpPr>
        <p:spPr>
          <a:xfrm>
            <a:off x="4663440" y="3273552"/>
            <a:ext cx="411480" cy="0"/>
          </a:xfrm>
          <a:prstGeom prst="straightConnector1">
            <a:avLst/>
          </a:prstGeom>
          <a:ln w="16500" cap="flat">
            <a:solidFill>
              <a:srgbClr val="BECFDE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467" name="Google Shape;467;h557f1c3c58ee79fc_1_134"/>
          <p:cNvCxnSpPr/>
          <p:nvPr/>
        </p:nvCxnSpPr>
        <p:spPr>
          <a:xfrm>
            <a:off x="7086600" y="3273552"/>
            <a:ext cx="411479" cy="0"/>
          </a:xfrm>
          <a:prstGeom prst="straightConnector1">
            <a:avLst/>
          </a:prstGeom>
          <a:ln w="16500" cap="flat">
            <a:solidFill>
              <a:srgbClr val="BECFDE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469" name="Google Shape;469;h557f1c3c58ee79fc_1_134"/>
          <p:cNvSpPr>
            <a:spLocks noGrp="1"/>
          </p:cNvSpPr>
          <p:nvPr/>
        </p:nvSpPr>
        <p:spPr>
          <a:xfrm>
            <a:off x="777240" y="6007598"/>
            <a:ext cx="10607040" cy="502920"/>
          </a:xfrm>
          <a:prstGeom prst="roundRect">
            <a:avLst>
              <a:gd name="adj" fmla="val 16667"/>
            </a:avLst>
          </a:prstGeom>
          <a:solidFill>
            <a:srgbClr val="0A3169"/>
          </a:solidFill>
          <a:ln w="9525" cap="flat" cmpd="sng">
            <a:solidFill>
              <a:srgbClr val="0A316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70" name="Google Shape;470;h557f1c3c58ee79fc_1_134"/>
          <p:cNvSpPr>
            <a:spLocks noGrp="1"/>
          </p:cNvSpPr>
          <p:nvPr/>
        </p:nvSpPr>
        <p:spPr>
          <a:xfrm>
            <a:off x="914400" y="6062462"/>
            <a:ext cx="10332600" cy="2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</a:pPr>
            <a:r>
              <a:rPr sz="1300" b="1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Вузли різних типів входять до однієї Федерації; спільним є не внутрішня структура, а правила та здатність взаємодіяти.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3212</Words>
  <Application>WPS Presentation</Application>
  <PresentationFormat>Converted Presentation</PresentationFormat>
  <Paragraphs>239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Arial</vt:lpstr>
      <vt:lpstr>SimSun</vt:lpstr>
      <vt:lpstr>Wingdings</vt:lpstr>
      <vt:lpstr>Arial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Andrey Shevchenko</cp:lastModifiedBy>
  <cp:revision>1</cp:revision>
  <dcterms:created xsi:type="dcterms:W3CDTF">2026-10-19T19:22:32Z</dcterms:created>
  <dcterms:modified xsi:type="dcterms:W3CDTF">2026-10-19T19:22:32Z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59766CDD3CE64BFE9827222B214847F9_13</vt:lpwstr>
  </property>
  <property fmtid="{D5CDD505-2E9C-101B-9397-08002B2CF9AE}" pid="3" name="KSOProductBuildVer">
    <vt:lpwstr>1033-12.1.0.29162</vt:lpwstr>
  </property>
</Properties>
</file>