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</p:sldIdLst>
  <p:sldSz cx="12190730" cy="6858000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"/>
        <p:cNvGrpSpPr/>
        <p:nvPr/>
      </p:nvGrpSpPr>
      <p:grpSpPr/>
      <p:sp>
        <p:nvSpPr>
          <p:cNvPr id="16" name="Google Shape;16;p3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1" name=""/>
        <p:cNvGrpSpPr/>
        <p:nvPr/>
      </p:nvGrpSpPr>
      <p:grpSpPr/>
      <p:sp>
        <p:nvSpPr>
          <p:cNvPr id="20" name="Google Shape;20;p38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" name="Google Shape;22;p38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3" name="Google Shape;23;p38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/>
      <p:sp>
        <p:nvSpPr>
          <p:cNvPr id="27" name="Google Shape;27;h557f1c3c58ee79fc_1_73"/>
          <p:cNvSpPr>
            <a:spLocks noGrp="1"/>
          </p:cNvSpPr>
          <p:nvPr>
            <p:ph type="title"/>
          </p:nvPr>
        </p:nvSpPr>
        <p:spPr>
          <a:xfrm>
            <a:off x="415578" y="593367"/>
            <a:ext cx="11360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h557f1c3c58ee79fc_1_73"/>
          <p:cNvSpPr>
            <a:spLocks noGrp="1"/>
          </p:cNvSpPr>
          <p:nvPr>
            <p:ph type="body" idx="1"/>
          </p:nvPr>
        </p:nvSpPr>
        <p:spPr>
          <a:xfrm>
            <a:off x="415578" y="1536633"/>
            <a:ext cx="11360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9" name="Google Shape;29;h557f1c3c58ee79fc_1_73"/>
          <p:cNvSpPr>
            <a:spLocks noGrp="1"/>
          </p:cNvSpPr>
          <p:nvPr>
            <p:ph type="sldNum" idx="12"/>
          </p:nvPr>
        </p:nvSpPr>
        <p:spPr>
          <a:xfrm>
            <a:off x="11296008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31" name="Google Shape;31;h2f8af28a488fec08_0_45"/>
          <p:cNvCxnSpPr/>
          <p:nvPr/>
        </p:nvCxnSpPr>
        <p:spPr>
          <a:xfrm>
            <a:off x="0" y="6565392"/>
            <a:ext cx="12191100" cy="0"/>
          </a:xfrm>
          <a:prstGeom prst="straightConnector1">
            <a:avLst/>
          </a:prstGeom>
          <a:ln w="9525" cap="flat">
            <a:solidFill>
              <a:srgbClr val="D8E2E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h2f8af28a488fec08_0_45"/>
          <p:cNvSpPr>
            <a:spLocks noGrp="1"/>
          </p:cNvSpPr>
          <p:nvPr/>
        </p:nvSpPr>
        <p:spPr>
          <a:xfrm>
            <a:off x="384028" y="6601968"/>
            <a:ext cx="29259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58B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75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Google Shape;33;h2f8af28a488fec08_0_45"/>
          <p:cNvSpPr>
            <a:spLocks noGrp="1"/>
          </p:cNvSpPr>
          <p:nvPr>
            <p:ph type="sldNum" idx="12"/>
          </p:nvPr>
        </p:nvSpPr>
        <p:spPr>
          <a:xfrm>
            <a:off x="11475108" y="6574536"/>
            <a:ext cx="3201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"/>
        <p:cNvGrpSpPr/>
        <p:nvPr/>
      </p:nvGrpSpPr>
      <p:grpSpPr/>
      <p:sp>
        <p:nvSpPr>
          <p:cNvPr id="35" name="Google Shape;35;p3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32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"/>
        <p:cNvGrpSpPr/>
        <p:nvPr/>
      </p:nvGrpSpPr>
      <p:grpSpPr/>
      <p:sp>
        <p:nvSpPr>
          <p:cNvPr id="42" name="Google Shape;42;h557f1c3c58ee79fc_1_349"/>
          <p:cNvSpPr>
            <a:spLocks noGrp="1"/>
          </p:cNvSpPr>
          <p:nvPr>
            <p:ph type="title"/>
          </p:nvPr>
        </p:nvSpPr>
        <p:spPr>
          <a:xfrm>
            <a:off x="653632" y="600200"/>
            <a:ext cx="84900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3" name="Google Shape;43;h557f1c3c58ee79fc_1_349"/>
          <p:cNvSpPr>
            <a:spLocks noGrp="1"/>
          </p:cNvSpPr>
          <p:nvPr>
            <p:ph type="sldNum" idx="12"/>
          </p:nvPr>
        </p:nvSpPr>
        <p:spPr>
          <a:xfrm>
            <a:off x="11296008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" name=""/>
        <p:cNvGrpSpPr/>
        <p:nvPr/>
      </p:nvGrpSpPr>
      <p:grpSpPr/>
      <p:sp>
        <p:nvSpPr>
          <p:cNvPr id="45" name="Google Shape;45;p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"/>
        <p:cNvGrpSpPr/>
        <p:nvPr/>
      </p:nvGrpSpPr>
      <p:grpSpPr/>
      <p:sp>
        <p:nvSpPr>
          <p:cNvPr id="51" name="Google Shape;51;p3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 panose="020F0502020204030204"/>
              <a:buNone/>
              <a:defRPr sz="4000" b="1" cap="none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34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1" name=""/>
        <p:cNvGrpSpPr/>
        <p:nvPr/>
      </p:nvGrpSpPr>
      <p:grpSpPr/>
      <p:sp>
        <p:nvSpPr>
          <p:cNvPr id="57" name="Google Shape;57;p3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35"/>
          <p:cNvSpPr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0" name="Google Shape;60;p35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1" name=""/>
        <p:cNvGrpSpPr/>
        <p:nvPr/>
      </p:nvGrpSpPr>
      <p:grpSpPr/>
      <p:sp>
        <p:nvSpPr>
          <p:cNvPr id="64" name="Google Shape;64;p3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6" name="Google Shape;66;p36"/>
          <p:cNvSpPr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36"/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8" name="Google Shape;68;p36"/>
          <p:cNvSpPr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36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"/>
        <p:cNvGrpSpPr/>
        <p:nvPr/>
      </p:nvGrpSpPr>
      <p:grpSpPr/>
      <p:sp>
        <p:nvSpPr>
          <p:cNvPr id="73" name="Google Shape;73;p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1" name=""/>
        <p:cNvGrpSpPr/>
        <p:nvPr/>
      </p:nvGrpSpPr>
      <p:grpSpPr/>
      <p:sp>
        <p:nvSpPr>
          <p:cNvPr id="78" name="Google Shape;78;p39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39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39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9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1" name=""/>
        <p:cNvGrpSpPr/>
        <p:nvPr/>
      </p:nvGrpSpPr>
      <p:grpSpPr/>
      <p:sp>
        <p:nvSpPr>
          <p:cNvPr id="85" name="Google Shape;85;p4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1" name=""/>
        <p:cNvGrpSpPr/>
        <p:nvPr/>
      </p:nvGrpSpPr>
      <p:grpSpPr/>
      <p:sp>
        <p:nvSpPr>
          <p:cNvPr id="91" name="Google Shape;91;p41"/>
          <p:cNvSpPr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1"/>
          <p:cNvSpPr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Google Shape;10;p3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/>
        </p:txBody>
      </p:sp>
      <p:sp>
        <p:nvSpPr>
          <p:cNvPr id="11" name="Google Shape;11;p3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marR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marR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1371600" marR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1828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22860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27432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32004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36576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4114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2" name="Google Shape;12;p3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3" name="Google Shape;13;p3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4" name="Google Shape;14;p3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6" name="Google Shape;476;p10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77" name="Google Shape;477;p10"/>
          <p:cNvSpPr>
            <a:spLocks noGrp="1"/>
          </p:cNvSpPr>
          <p:nvPr/>
        </p:nvSpPr>
        <p:spPr>
          <a:xfrm>
            <a:off x="594360" y="2286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II. ЯК EOSC РЕАЛІЗУЄТЬСЯ СЬОГОДНІ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8" name="Google Shape;478;p10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Національна реалізація: EOSC Node Poland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9" name="Google Shape;479;p10"/>
          <p:cNvSpPr>
            <a:spLocks noGrp="1"/>
          </p:cNvSpPr>
          <p:nvPr/>
        </p:nvSpPr>
        <p:spPr>
          <a:xfrm>
            <a:off x="621792" y="1170432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rgbClr val="4D607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Національна нода як консорціум організацій, ресурсів і компетенцій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" name="Google Shape;480;p10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Джерело: eosc.eu/building-the-eosc-federation/eosc-node-poland (стан на 03.10.2026)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1" name="Google Shape;481;p10"/>
          <p:cNvSpPr>
            <a:spLocks noGrp="1"/>
          </p:cNvSpPr>
          <p:nvPr/>
        </p:nvSpPr>
        <p:spPr>
          <a:xfrm>
            <a:off x="685800" y="1783074"/>
            <a:ext cx="3383400" cy="35808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2" name="Google Shape;482;p10"/>
          <p:cNvSpPr>
            <a:spLocks noGrp="1"/>
          </p:cNvSpPr>
          <p:nvPr/>
        </p:nvSpPr>
        <p:spPr>
          <a:xfrm>
            <a:off x="685800" y="1783080"/>
            <a:ext cx="82296" cy="324612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3" name="Google Shape;483;p10"/>
          <p:cNvSpPr>
            <a:spLocks noGrp="1"/>
          </p:cNvSpPr>
          <p:nvPr/>
        </p:nvSpPr>
        <p:spPr>
          <a:xfrm>
            <a:off x="868680" y="1920240"/>
            <a:ext cx="306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r>
              <a:rPr sz="19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Організаційна модель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4" name="Google Shape;484;p10"/>
          <p:cNvSpPr>
            <a:spLocks noGrp="1"/>
          </p:cNvSpPr>
          <p:nvPr/>
        </p:nvSpPr>
        <p:spPr>
          <a:xfrm>
            <a:off x="868680" y="2350008"/>
            <a:ext cx="3063300" cy="29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Координуючі організації: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NCN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Cyfronet AGH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Gdańsk Tech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University of Warsaw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IO PAN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Відкрита до додаткових національних / регіональних партнерів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5" name="Google Shape;485;p10"/>
          <p:cNvSpPr>
            <a:spLocks noGrp="1"/>
          </p:cNvSpPr>
          <p:nvPr/>
        </p:nvSpPr>
        <p:spPr>
          <a:xfrm>
            <a:off x="4389125" y="1783074"/>
            <a:ext cx="3383400" cy="35808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6" name="Google Shape;486;p10"/>
          <p:cNvSpPr>
            <a:spLocks noGrp="1"/>
          </p:cNvSpPr>
          <p:nvPr/>
        </p:nvSpPr>
        <p:spPr>
          <a:xfrm>
            <a:off x="4389120" y="1783080"/>
            <a:ext cx="82296" cy="3246120"/>
          </a:xfrm>
          <a:prstGeom prst="rect">
            <a:avLst/>
          </a:prstGeom>
          <a:solidFill>
            <a:srgbClr val="168E8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7" name="Google Shape;487;p10"/>
          <p:cNvSpPr>
            <a:spLocks noGrp="1"/>
          </p:cNvSpPr>
          <p:nvPr/>
        </p:nvSpPr>
        <p:spPr>
          <a:xfrm>
            <a:off x="4572000" y="1920240"/>
            <a:ext cx="306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r>
              <a:rPr sz="19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Що федералізується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" name="Google Shape;488;p10"/>
          <p:cNvSpPr>
            <a:spLocks noGrp="1"/>
          </p:cNvSpPr>
          <p:nvPr/>
        </p:nvSpPr>
        <p:spPr>
          <a:xfrm>
            <a:off x="4572000" y="2350008"/>
            <a:ext cx="3063300" cy="28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національні repositories і databases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resource + service catalogues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federated AAI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metadata harvesting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scientific workflows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competence development / training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89" name="Google Shape;489;p10"/>
          <p:cNvSpPr>
            <a:spLocks noGrp="1"/>
          </p:cNvSpPr>
          <p:nvPr/>
        </p:nvSpPr>
        <p:spPr>
          <a:xfrm>
            <a:off x="8092450" y="1783074"/>
            <a:ext cx="3383400" cy="35808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90" name="Google Shape;490;p10"/>
          <p:cNvSpPr>
            <a:spLocks noGrp="1"/>
          </p:cNvSpPr>
          <p:nvPr/>
        </p:nvSpPr>
        <p:spPr>
          <a:xfrm>
            <a:off x="8092440" y="1783080"/>
            <a:ext cx="82296" cy="324612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91" name="Google Shape;491;p10"/>
          <p:cNvSpPr>
            <a:spLocks noGrp="1"/>
          </p:cNvSpPr>
          <p:nvPr/>
        </p:nvSpPr>
        <p:spPr>
          <a:xfrm>
            <a:off x="8275319" y="1920240"/>
            <a:ext cx="306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r>
              <a:rPr sz="19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Ключовий урок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2" name="Google Shape;492;p10"/>
          <p:cNvSpPr>
            <a:spLocks noGrp="1"/>
          </p:cNvSpPr>
          <p:nvPr/>
        </p:nvSpPr>
        <p:spPr>
          <a:xfrm>
            <a:off x="8275319" y="2350008"/>
            <a:ext cx="30633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Це узгоджена структура, де різні установи надають різні компоненти, а користувач отримує спільний маршрут доступу.</a:t>
            </a:r>
            <a:endParaRPr sz="16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8" name="Google Shape;498;p11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99" name="Google Shape;499;p11"/>
          <p:cNvSpPr>
            <a:spLocks noGrp="1"/>
          </p:cNvSpPr>
          <p:nvPr/>
        </p:nvSpPr>
        <p:spPr>
          <a:xfrm>
            <a:off x="594360" y="2286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II. ЯК EOSC РЕАЛІЗУЄТЬСЯ СЬОГОДНІ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0" name="Google Shape;500;p11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Національна реалізація: EOSC Node Germany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1" name="Google Shape;501;p11"/>
          <p:cNvSpPr>
            <a:spLocks noGrp="1"/>
          </p:cNvSpPr>
          <p:nvPr/>
        </p:nvSpPr>
        <p:spPr>
          <a:xfrm>
            <a:off x="621792" y="1170432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rgbClr val="4D607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NFDI як федеративна рамка для дисциплінарних консорціумів та сервісів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2" name="Google Shape;502;p11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Джерело: eosc.eu/building-the-eosc-federation/eosc-node-germany (стан на 03.10.2026)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3" name="Google Shape;503;p11"/>
          <p:cNvSpPr>
            <a:spLocks noGrp="1"/>
          </p:cNvSpPr>
          <p:nvPr/>
        </p:nvSpPr>
        <p:spPr>
          <a:xfrm>
            <a:off x="731520" y="1783080"/>
            <a:ext cx="3291840" cy="33375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4" name="Google Shape;504;p11"/>
          <p:cNvSpPr>
            <a:spLocks noGrp="1"/>
          </p:cNvSpPr>
          <p:nvPr/>
        </p:nvSpPr>
        <p:spPr>
          <a:xfrm>
            <a:off x="731520" y="1783080"/>
            <a:ext cx="82296" cy="333756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5" name="Google Shape;505;p11"/>
          <p:cNvSpPr>
            <a:spLocks noGrp="1"/>
          </p:cNvSpPr>
          <p:nvPr/>
        </p:nvSpPr>
        <p:spPr>
          <a:xfrm>
            <a:off x="914400" y="1920240"/>
            <a:ext cx="2971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r>
              <a:rPr sz="19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NFDI / консорціуми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6" name="Google Shape;506;p11"/>
          <p:cNvSpPr>
            <a:spLocks noGrp="1"/>
          </p:cNvSpPr>
          <p:nvPr/>
        </p:nvSpPr>
        <p:spPr>
          <a:xfrm>
            <a:off x="914400" y="2350008"/>
            <a:ext cx="2971800" cy="20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sz="1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NFDI координує підключення domain-specific services.</a:t>
            </a:r>
            <a:endParaRPr sz="17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sz="17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Учасники: дисциплінарні консорціуми, repositories, service providers, HPC / analysis environments.</a:t>
            </a:r>
            <a:endParaRPr sz="17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7" name="Google Shape;507;p11"/>
          <p:cNvSpPr>
            <a:spLocks noGrp="1"/>
          </p:cNvSpPr>
          <p:nvPr/>
        </p:nvSpPr>
        <p:spPr>
          <a:xfrm>
            <a:off x="4434840" y="1783080"/>
            <a:ext cx="3291840" cy="33375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8" name="Google Shape;508;p11"/>
          <p:cNvSpPr>
            <a:spLocks noGrp="1"/>
          </p:cNvSpPr>
          <p:nvPr/>
        </p:nvSpPr>
        <p:spPr>
          <a:xfrm>
            <a:off x="4434840" y="1783080"/>
            <a:ext cx="82296" cy="3337560"/>
          </a:xfrm>
          <a:prstGeom prst="rect">
            <a:avLst/>
          </a:prstGeom>
          <a:solidFill>
            <a:srgbClr val="168E8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09" name="Google Shape;509;p11"/>
          <p:cNvSpPr>
            <a:spLocks noGrp="1"/>
          </p:cNvSpPr>
          <p:nvPr/>
        </p:nvSpPr>
        <p:spPr>
          <a:xfrm>
            <a:off x="4617720" y="1920240"/>
            <a:ext cx="2971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r>
              <a:rPr sz="19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Уже заявлені компоненти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0" name="Google Shape;510;p11"/>
          <p:cNvSpPr>
            <a:spLocks noGrp="1"/>
          </p:cNvSpPr>
          <p:nvPr/>
        </p:nvSpPr>
        <p:spPr>
          <a:xfrm>
            <a:off x="4617720" y="2350008"/>
            <a:ext cx="2971800" cy="22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IAM4NFDI / German AAI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InvenioRDM, SciKat, Galaxy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metadata harvesting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workflows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national HPC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service management / security frameworks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1" name="Google Shape;511;p11"/>
          <p:cNvSpPr>
            <a:spLocks noGrp="1"/>
          </p:cNvSpPr>
          <p:nvPr/>
        </p:nvSpPr>
        <p:spPr>
          <a:xfrm>
            <a:off x="8138160" y="1783080"/>
            <a:ext cx="3291840" cy="33375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12" name="Google Shape;512;p11"/>
          <p:cNvSpPr>
            <a:spLocks noGrp="1"/>
          </p:cNvSpPr>
          <p:nvPr/>
        </p:nvSpPr>
        <p:spPr>
          <a:xfrm>
            <a:off x="8138160" y="1783080"/>
            <a:ext cx="82296" cy="333756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13" name="Google Shape;513;p11"/>
          <p:cNvSpPr>
            <a:spLocks noGrp="1"/>
          </p:cNvSpPr>
          <p:nvPr/>
        </p:nvSpPr>
        <p:spPr>
          <a:xfrm>
            <a:off x="8321040" y="1920240"/>
            <a:ext cx="297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Ключовий урок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4" name="Google Shape;514;p11"/>
          <p:cNvSpPr>
            <a:spLocks noGrp="1"/>
          </p:cNvSpPr>
          <p:nvPr/>
        </p:nvSpPr>
        <p:spPr>
          <a:xfrm>
            <a:off x="8321040" y="2350008"/>
            <a:ext cx="2971800" cy="23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Національна нода може бути “федерацією всередині федерації”.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EOSC не вимагає однакової внутрішньої структури — потрібна сумісність на рівні вузла.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0" name="Google Shape;520;p12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1" name="Google Shape;521;p12"/>
          <p:cNvSpPr>
            <a:spLocks noGrp="1"/>
          </p:cNvSpPr>
          <p:nvPr/>
        </p:nvSpPr>
        <p:spPr>
          <a:xfrm>
            <a:off x="594360" y="2286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II. ЯК EOSC РЕАЛІЗУЄТЬСЯ СЬОГОДНІ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2" name="Google Shape;522;p12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e-Infrastructure EOSC Nodes: горизонтальні можливості для всієї Федерації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3" name="Google Shape;523;p12"/>
          <p:cNvSpPr>
            <a:spLocks noGrp="1"/>
          </p:cNvSpPr>
          <p:nvPr/>
        </p:nvSpPr>
        <p:spPr>
          <a:xfrm>
            <a:off x="640104" y="1332007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Приклади EUDAT, GÉANT та EGI показують, що вузол може бути не “національним” і не “тематичним”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4" name="Google Shape;524;p12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Джерела: EOSC Node EUDAT; EOSC Node GÉANT; EOSC Federation Build-up Group (2026)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5" name="Google Shape;525;p12"/>
          <p:cNvSpPr>
            <a:spLocks noGrp="1"/>
          </p:cNvSpPr>
          <p:nvPr/>
        </p:nvSpPr>
        <p:spPr>
          <a:xfrm>
            <a:off x="594360" y="1783080"/>
            <a:ext cx="3611880" cy="338328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6" name="Google Shape;526;p12"/>
          <p:cNvSpPr>
            <a:spLocks noGrp="1"/>
          </p:cNvSpPr>
          <p:nvPr/>
        </p:nvSpPr>
        <p:spPr>
          <a:xfrm>
            <a:off x="594360" y="1783080"/>
            <a:ext cx="82296" cy="338328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7" name="Google Shape;527;p12"/>
          <p:cNvSpPr>
            <a:spLocks noGrp="1"/>
          </p:cNvSpPr>
          <p:nvPr/>
        </p:nvSpPr>
        <p:spPr>
          <a:xfrm>
            <a:off x="777240" y="1920240"/>
            <a:ext cx="3291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 panose="020B0604020202020204"/>
              <a:buNone/>
            </a:pPr>
            <a:r>
              <a:rPr sz="21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EUDAT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8" name="Google Shape;528;p12"/>
          <p:cNvSpPr>
            <a:spLocks noGrp="1"/>
          </p:cNvSpPr>
          <p:nvPr/>
        </p:nvSpPr>
        <p:spPr>
          <a:xfrm>
            <a:off x="777240" y="2350008"/>
            <a:ext cx="3291900" cy="2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Pan-European e-Infrastructure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B2FIND / B2SHARE / B2DROP / B2HANDLE / B2SAFE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curation, preservation, replication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storage + access to compute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cross-node data workflows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9" name="Google Shape;529;p12"/>
          <p:cNvSpPr>
            <a:spLocks noGrp="1"/>
          </p:cNvSpPr>
          <p:nvPr/>
        </p:nvSpPr>
        <p:spPr>
          <a:xfrm>
            <a:off x="4297680" y="1783080"/>
            <a:ext cx="3611880" cy="338328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0" name="Google Shape;530;p12"/>
          <p:cNvSpPr>
            <a:spLocks noGrp="1"/>
          </p:cNvSpPr>
          <p:nvPr/>
        </p:nvSpPr>
        <p:spPr>
          <a:xfrm>
            <a:off x="4297680" y="1783080"/>
            <a:ext cx="82296" cy="3383280"/>
          </a:xfrm>
          <a:prstGeom prst="rect">
            <a:avLst/>
          </a:prstGeom>
          <a:solidFill>
            <a:srgbClr val="168E8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1" name="Google Shape;531;p12"/>
          <p:cNvSpPr>
            <a:spLocks noGrp="1"/>
          </p:cNvSpPr>
          <p:nvPr/>
        </p:nvSpPr>
        <p:spPr>
          <a:xfrm>
            <a:off x="4480560" y="1920240"/>
            <a:ext cx="329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GÉANT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2" name="Google Shape;532;p12"/>
          <p:cNvSpPr>
            <a:spLocks noGrp="1"/>
          </p:cNvSpPr>
          <p:nvPr/>
        </p:nvSpPr>
        <p:spPr>
          <a:xfrm>
            <a:off x="4480560" y="2350008"/>
            <a:ext cx="3291900" cy="22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Network, security, trust &amp; identity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federated AAI / MyAccessID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NREN gateway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OCRE cloud access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high-bandwidth connectivity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• security services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3" name="Google Shape;533;p12"/>
          <p:cNvSpPr>
            <a:spLocks noGrp="1"/>
          </p:cNvSpPr>
          <p:nvPr/>
        </p:nvSpPr>
        <p:spPr>
          <a:xfrm>
            <a:off x="8001000" y="1783080"/>
            <a:ext cx="3611880" cy="338328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4" name="Google Shape;534;p12"/>
          <p:cNvSpPr>
            <a:spLocks noGrp="1"/>
          </p:cNvSpPr>
          <p:nvPr/>
        </p:nvSpPr>
        <p:spPr>
          <a:xfrm>
            <a:off x="8001000" y="1783080"/>
            <a:ext cx="82296" cy="338328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5" name="Google Shape;535;p12"/>
          <p:cNvSpPr>
            <a:spLocks noGrp="1"/>
          </p:cNvSpPr>
          <p:nvPr/>
        </p:nvSpPr>
        <p:spPr>
          <a:xfrm>
            <a:off x="8183879" y="1920240"/>
            <a:ext cx="329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EGI та інші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6" name="Google Shape;536;p12"/>
          <p:cNvSpPr>
            <a:spLocks noGrp="1"/>
          </p:cNvSpPr>
          <p:nvPr/>
        </p:nvSpPr>
        <p:spPr>
          <a:xfrm>
            <a:off x="8183879" y="2350008"/>
            <a:ext cx="3291900" cy="23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Друга хвиля 2026 включає e-Infrastructure Nodes через GÉANT, EGI та Scholarly Commons.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Функція: горизонтальні compute / cloud / access / scholarly services для інших вузлів.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" name="Google Shape;542;p13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43" name="Google Shape;543;p13"/>
          <p:cNvSpPr>
            <a:spLocks noGrp="1"/>
          </p:cNvSpPr>
          <p:nvPr/>
        </p:nvSpPr>
        <p:spPr>
          <a:xfrm>
            <a:off x="594345" y="195126"/>
            <a:ext cx="3354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II. ЯК EOSC РЕАЛІЗУЄТЬСЯ СЬОГОДНІ</a:t>
            </a:r>
            <a:endParaRPr sz="16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4" name="Google Shape;544;p13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Тематичні EOSC Nodes: від дослідницької інфраструктури до федеративного вузла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5" name="Google Shape;545;p13"/>
          <p:cNvSpPr>
            <a:spLocks noGrp="1"/>
          </p:cNvSpPr>
          <p:nvPr/>
        </p:nvSpPr>
        <p:spPr>
          <a:xfrm>
            <a:off x="655317" y="1325895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PaNOSC та Life Sciences Connect як приклади спільнот, що федералізують наявні ресурси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6" name="Google Shape;546;p13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Джерела: EOSC Node PaNOSC; EOSC Node Life Sciences Connect (2026)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7" name="Google Shape;547;p13"/>
          <p:cNvSpPr>
            <a:spLocks noGrp="1"/>
          </p:cNvSpPr>
          <p:nvPr/>
        </p:nvSpPr>
        <p:spPr>
          <a:xfrm>
            <a:off x="685800" y="1783080"/>
            <a:ext cx="5349240" cy="347472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48" name="Google Shape;548;p13"/>
          <p:cNvSpPr>
            <a:spLocks noGrp="1"/>
          </p:cNvSpPr>
          <p:nvPr/>
        </p:nvSpPr>
        <p:spPr>
          <a:xfrm>
            <a:off x="685800" y="1783080"/>
            <a:ext cx="82296" cy="3474720"/>
          </a:xfrm>
          <a:prstGeom prst="rect">
            <a:avLst/>
          </a:prstGeom>
          <a:solidFill>
            <a:srgbClr val="6F50AD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49" name="Google Shape;549;p13"/>
          <p:cNvSpPr>
            <a:spLocks noGrp="1"/>
          </p:cNvSpPr>
          <p:nvPr/>
        </p:nvSpPr>
        <p:spPr>
          <a:xfrm>
            <a:off x="868680" y="1920240"/>
            <a:ext cx="502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PaNOSC — photon &amp; neutron science</a:t>
            </a:r>
            <a:endParaRPr sz="2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0" name="Google Shape;550;p13"/>
          <p:cNvSpPr>
            <a:spLocks noGrp="1"/>
          </p:cNvSpPr>
          <p:nvPr/>
        </p:nvSpPr>
        <p:spPr>
          <a:xfrm>
            <a:off x="868680" y="2350008"/>
            <a:ext cx="5029200" cy="28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 facilities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&gt;600 000 datasets через federated catalogues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AAI + federated search + PaNET / NeXuS (онтологія та стандарт формату даних)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VRE: VISA, Jupyter, OpenStack CPU/GPU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training catalogues + competence centres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Приклад домену: materials science входить до science areas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1" name="Google Shape;551;p13"/>
          <p:cNvSpPr>
            <a:spLocks noGrp="1"/>
          </p:cNvSpPr>
          <p:nvPr/>
        </p:nvSpPr>
        <p:spPr>
          <a:xfrm>
            <a:off x="6172200" y="1783080"/>
            <a:ext cx="5349240" cy="347472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52" name="Google Shape;552;p13"/>
          <p:cNvSpPr>
            <a:spLocks noGrp="1"/>
          </p:cNvSpPr>
          <p:nvPr/>
        </p:nvSpPr>
        <p:spPr>
          <a:xfrm>
            <a:off x="6172200" y="1783080"/>
            <a:ext cx="82296" cy="3474720"/>
          </a:xfrm>
          <a:prstGeom prst="rect">
            <a:avLst/>
          </a:prstGeom>
          <a:solidFill>
            <a:srgbClr val="34945E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53" name="Google Shape;553;p13"/>
          <p:cNvSpPr>
            <a:spLocks noGrp="1"/>
          </p:cNvSpPr>
          <p:nvPr/>
        </p:nvSpPr>
        <p:spPr>
          <a:xfrm>
            <a:off x="6355080" y="1920240"/>
            <a:ext cx="502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Life Sciences Connect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4" name="Google Shape;554;p13"/>
          <p:cNvSpPr>
            <a:spLocks noGrp="1"/>
          </p:cNvSpPr>
          <p:nvPr/>
        </p:nvSpPr>
        <p:spPr>
          <a:xfrm>
            <a:off x="6355080" y="2350008"/>
            <a:ext cx="5029200" cy="22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ELIXIR + EMBL + Euro-BioImaging + Instruct-ERIC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FAIR omics, imaging, structural / clinical data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AAI + service catalogues + Galaxy/Jupyter workflows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secure access / GDPR / ethics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training &amp; competence centres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endParaRPr sz="1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Спільнота + інфраструктури + federating layer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0" name="Google Shape;560;p1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6" name="Google Shape;566;p15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67" name="Google Shape;567;p15"/>
          <p:cNvSpPr>
            <a:spLocks noGrp="1"/>
          </p:cNvSpPr>
          <p:nvPr/>
        </p:nvSpPr>
        <p:spPr>
          <a:xfrm>
            <a:off x="594348" y="195125"/>
            <a:ext cx="263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II. ЯК EOSC РЕАЛІЗУЄТЬСЯ СЬОГОДНІ</a:t>
            </a:r>
            <a:endParaRPr sz="15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8" name="Google Shape;568;p15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Що є спільним попри різні моделі вузлів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9" name="Google Shape;569;p15"/>
          <p:cNvSpPr>
            <a:spLocks noGrp="1"/>
          </p:cNvSpPr>
          <p:nvPr/>
        </p:nvSpPr>
        <p:spPr>
          <a:xfrm>
            <a:off x="621792" y="1170432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EOSC Federation Handbook називає цю архітектуру “system of systems”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0" name="Google Shape;570;p15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Джерело: EOSC Federation Handbook v2.0; EOSC Association “Building the EOSC Federation”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1" name="Google Shape;571;p15"/>
          <p:cNvSpPr>
            <a:spLocks noGrp="1"/>
          </p:cNvSpPr>
          <p:nvPr/>
        </p:nvSpPr>
        <p:spPr>
          <a:xfrm>
            <a:off x="685800" y="1783080"/>
            <a:ext cx="5257800" cy="15087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72" name="Google Shape;572;p15"/>
          <p:cNvSpPr>
            <a:spLocks noGrp="1"/>
          </p:cNvSpPr>
          <p:nvPr/>
        </p:nvSpPr>
        <p:spPr>
          <a:xfrm>
            <a:off x="685800" y="1783080"/>
            <a:ext cx="82296" cy="150876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73" name="Google Shape;573;p15"/>
          <p:cNvSpPr>
            <a:spLocks noGrp="1"/>
          </p:cNvSpPr>
          <p:nvPr/>
        </p:nvSpPr>
        <p:spPr>
          <a:xfrm>
            <a:off x="868680" y="1920240"/>
            <a:ext cx="493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sz="24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Автономні вузли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4" name="Google Shape;574;p15"/>
          <p:cNvSpPr>
            <a:spLocks noGrp="1"/>
          </p:cNvSpPr>
          <p:nvPr/>
        </p:nvSpPr>
        <p:spPr>
          <a:xfrm>
            <a:off x="868680" y="2350008"/>
            <a:ext cx="49377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 panose="020B0604020202020204"/>
              <a:buNone/>
            </a:pPr>
            <a:r>
              <a:rPr sz="19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кожен має власну організацію, ресурси, операторів і політики</a:t>
            </a:r>
            <a:endParaRPr sz="2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5" name="Google Shape;575;p15"/>
          <p:cNvSpPr>
            <a:spLocks noGrp="1"/>
          </p:cNvSpPr>
          <p:nvPr/>
        </p:nvSpPr>
        <p:spPr>
          <a:xfrm>
            <a:off x="6309360" y="1783080"/>
            <a:ext cx="5257800" cy="15087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76" name="Google Shape;576;p15"/>
          <p:cNvSpPr>
            <a:spLocks noGrp="1"/>
          </p:cNvSpPr>
          <p:nvPr/>
        </p:nvSpPr>
        <p:spPr>
          <a:xfrm>
            <a:off x="6309360" y="1783080"/>
            <a:ext cx="82296" cy="1508760"/>
          </a:xfrm>
          <a:prstGeom prst="rect">
            <a:avLst/>
          </a:prstGeom>
          <a:solidFill>
            <a:srgbClr val="168E8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77" name="Google Shape;577;p15"/>
          <p:cNvSpPr>
            <a:spLocks noGrp="1"/>
          </p:cNvSpPr>
          <p:nvPr/>
        </p:nvSpPr>
        <p:spPr>
          <a:xfrm>
            <a:off x="6492240" y="1920240"/>
            <a:ext cx="493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sz="24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Спільні federating capabilities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8" name="Google Shape;578;p15"/>
          <p:cNvSpPr>
            <a:spLocks noGrp="1"/>
          </p:cNvSpPr>
          <p:nvPr/>
        </p:nvSpPr>
        <p:spPr>
          <a:xfrm>
            <a:off x="6492240" y="2350008"/>
            <a:ext cx="49377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AAI, catalogues, helpdesk, monitoring, service management, interoperability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9" name="Google Shape;579;p15"/>
          <p:cNvSpPr>
            <a:spLocks noGrp="1"/>
          </p:cNvSpPr>
          <p:nvPr/>
        </p:nvSpPr>
        <p:spPr>
          <a:xfrm>
            <a:off x="685800" y="3657600"/>
            <a:ext cx="5257800" cy="15087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80" name="Google Shape;580;p15"/>
          <p:cNvSpPr>
            <a:spLocks noGrp="1"/>
          </p:cNvSpPr>
          <p:nvPr/>
        </p:nvSpPr>
        <p:spPr>
          <a:xfrm>
            <a:off x="685800" y="3657600"/>
            <a:ext cx="82296" cy="1508760"/>
          </a:xfrm>
          <a:prstGeom prst="rect">
            <a:avLst/>
          </a:prstGeom>
          <a:solidFill>
            <a:srgbClr val="6F50AD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81" name="Google Shape;581;p15"/>
          <p:cNvSpPr>
            <a:spLocks noGrp="1"/>
          </p:cNvSpPr>
          <p:nvPr/>
        </p:nvSpPr>
        <p:spPr>
          <a:xfrm>
            <a:off x="868680" y="3794760"/>
            <a:ext cx="493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sz="24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Різні внутрішні архітектури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2" name="Google Shape;582;p15"/>
          <p:cNvSpPr>
            <a:spLocks noGrp="1"/>
          </p:cNvSpPr>
          <p:nvPr/>
        </p:nvSpPr>
        <p:spPr>
          <a:xfrm>
            <a:off x="868680" y="4224528"/>
            <a:ext cx="49377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national, thematic, e-Infrastructure; single organisation або consortium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3" name="Google Shape;583;p15"/>
          <p:cNvSpPr>
            <a:spLocks noGrp="1"/>
          </p:cNvSpPr>
          <p:nvPr/>
        </p:nvSpPr>
        <p:spPr>
          <a:xfrm>
            <a:off x="6309360" y="3657600"/>
            <a:ext cx="5257800" cy="150876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84" name="Google Shape;584;p15"/>
          <p:cNvSpPr>
            <a:spLocks noGrp="1"/>
          </p:cNvSpPr>
          <p:nvPr/>
        </p:nvSpPr>
        <p:spPr>
          <a:xfrm>
            <a:off x="6309360" y="3657600"/>
            <a:ext cx="82296" cy="150876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85" name="Google Shape;585;p15"/>
          <p:cNvSpPr>
            <a:spLocks noGrp="1"/>
          </p:cNvSpPr>
          <p:nvPr/>
        </p:nvSpPr>
        <p:spPr>
          <a:xfrm>
            <a:off x="6492240" y="3794760"/>
            <a:ext cx="493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sz="24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Міжвузлова взаємодія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6" name="Google Shape;586;p15"/>
          <p:cNvSpPr>
            <a:spLocks noGrp="1"/>
          </p:cNvSpPr>
          <p:nvPr/>
        </p:nvSpPr>
        <p:spPr>
          <a:xfrm>
            <a:off x="6492240" y="4224528"/>
            <a:ext cx="49377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ресурси та workflows можуть поєднуватися між країнами й дисциплінами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3620</Words>
  <Application>WPS Presentation</Application>
  <PresentationFormat>Converted Presentation</PresentationFormat>
  <Paragraphs>146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2026-10-19T19:25:23Z</dcterms:created>
  <dcterms:modified xsi:type="dcterms:W3CDTF">2026-10-19T19:25:23Z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5E99849F35D64A9394FF1EF9363AFF05_13</vt:lpwstr>
  </property>
  <property fmtid="{D5CDD505-2E9C-101B-9397-08002B2CF9AE}" pid="3" name="KSOProductBuildVer">
    <vt:lpwstr>1033-12.1.0.29162</vt:lpwstr>
  </property>
</Properties>
</file>