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</p:sldIdLst>
  <p:sldSz cx="12190730" cy="6858000"/>
  <p:notesSz cx="6858000" cy="9144000"/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"/>
        <p:cNvGrpSpPr/>
        <p:nvPr/>
      </p:nvGrpSpPr>
      <p:grpSpPr/>
      <p:sp>
        <p:nvSpPr>
          <p:cNvPr id="16" name="Google Shape;16;p31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1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1" name=""/>
        <p:cNvGrpSpPr/>
        <p:nvPr/>
      </p:nvGrpSpPr>
      <p:grpSpPr/>
      <p:sp>
        <p:nvSpPr>
          <p:cNvPr id="20" name="Google Shape;20;p38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" name="Google Shape;22;p38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23" name="Google Shape;23;p38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8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/>
      <p:sp>
        <p:nvSpPr>
          <p:cNvPr id="27" name="Google Shape;27;h557f1c3c58ee79fc_1_73"/>
          <p:cNvSpPr>
            <a:spLocks noGrp="1"/>
          </p:cNvSpPr>
          <p:nvPr>
            <p:ph type="title"/>
          </p:nvPr>
        </p:nvSpPr>
        <p:spPr>
          <a:xfrm>
            <a:off x="415578" y="593367"/>
            <a:ext cx="11360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h557f1c3c58ee79fc_1_73"/>
          <p:cNvSpPr>
            <a:spLocks noGrp="1"/>
          </p:cNvSpPr>
          <p:nvPr>
            <p:ph type="body" idx="1"/>
          </p:nvPr>
        </p:nvSpPr>
        <p:spPr>
          <a:xfrm>
            <a:off x="415578" y="1536633"/>
            <a:ext cx="11360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29" name="Google Shape;29;h557f1c3c58ee79fc_1_73"/>
          <p:cNvSpPr>
            <a:spLocks noGrp="1"/>
          </p:cNvSpPr>
          <p:nvPr>
            <p:ph type="sldNum" idx="12"/>
          </p:nvPr>
        </p:nvSpPr>
        <p:spPr>
          <a:xfrm>
            <a:off x="11296008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31" name="Google Shape;31;h2f8af28a488fec08_0_45"/>
          <p:cNvCxnSpPr/>
          <p:nvPr/>
        </p:nvCxnSpPr>
        <p:spPr>
          <a:xfrm>
            <a:off x="0" y="6565392"/>
            <a:ext cx="12191100" cy="0"/>
          </a:xfrm>
          <a:prstGeom prst="straightConnector1">
            <a:avLst/>
          </a:prstGeom>
          <a:ln w="9525" cap="flat">
            <a:solidFill>
              <a:srgbClr val="D8E2E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h2f8af28a488fec08_0_45"/>
          <p:cNvSpPr>
            <a:spLocks noGrp="1"/>
          </p:cNvSpPr>
          <p:nvPr/>
        </p:nvSpPr>
        <p:spPr>
          <a:xfrm>
            <a:off x="384028" y="6601968"/>
            <a:ext cx="2925900" cy="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758B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75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Google Shape;33;h2f8af28a488fec08_0_45"/>
          <p:cNvSpPr>
            <a:spLocks noGrp="1"/>
          </p:cNvSpPr>
          <p:nvPr>
            <p:ph type="sldNum" idx="12"/>
          </p:nvPr>
        </p:nvSpPr>
        <p:spPr>
          <a:xfrm>
            <a:off x="11475108" y="6574536"/>
            <a:ext cx="3201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800" b="0" i="0" u="none" strike="noStrike" cap="none">
                <a:solidFill>
                  <a:srgbClr val="65758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"/>
        <p:cNvGrpSpPr/>
        <p:nvPr/>
      </p:nvGrpSpPr>
      <p:grpSpPr/>
      <p:sp>
        <p:nvSpPr>
          <p:cNvPr id="35" name="Google Shape;35;p3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32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2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"/>
        <p:cNvGrpSpPr/>
        <p:nvPr/>
      </p:nvGrpSpPr>
      <p:grpSpPr/>
      <p:sp>
        <p:nvSpPr>
          <p:cNvPr id="42" name="Google Shape;42;h557f1c3c58ee79fc_1_349"/>
          <p:cNvSpPr>
            <a:spLocks noGrp="1"/>
          </p:cNvSpPr>
          <p:nvPr>
            <p:ph type="title"/>
          </p:nvPr>
        </p:nvSpPr>
        <p:spPr>
          <a:xfrm>
            <a:off x="653632" y="600200"/>
            <a:ext cx="84900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3" name="Google Shape;43;h557f1c3c58ee79fc_1_349"/>
          <p:cNvSpPr>
            <a:spLocks noGrp="1"/>
          </p:cNvSpPr>
          <p:nvPr>
            <p:ph type="sldNum" idx="12"/>
          </p:nvPr>
        </p:nvSpPr>
        <p:spPr>
          <a:xfrm>
            <a:off x="11296008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>
            <a:norm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  <a:defRPr sz="13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" name=""/>
        <p:cNvGrpSpPr/>
        <p:nvPr/>
      </p:nvGrpSpPr>
      <p:grpSpPr/>
      <p:sp>
        <p:nvSpPr>
          <p:cNvPr id="45" name="Google Shape;45;p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"/>
        <p:cNvGrpSpPr/>
        <p:nvPr/>
      </p:nvGrpSpPr>
      <p:grpSpPr/>
      <p:sp>
        <p:nvSpPr>
          <p:cNvPr id="51" name="Google Shape;51;p3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 panose="020F0502020204030204"/>
              <a:buNone/>
              <a:defRPr sz="4000" b="1" cap="none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34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4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1" name=""/>
        <p:cNvGrpSpPr/>
        <p:nvPr/>
      </p:nvGrpSpPr>
      <p:grpSpPr/>
      <p:sp>
        <p:nvSpPr>
          <p:cNvPr id="57" name="Google Shape;57;p3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9" name="Google Shape;59;p35"/>
          <p:cNvSpPr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0" name="Google Shape;60;p35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1" name=""/>
        <p:cNvGrpSpPr/>
        <p:nvPr/>
      </p:nvGrpSpPr>
      <p:grpSpPr/>
      <p:sp>
        <p:nvSpPr>
          <p:cNvPr id="64" name="Google Shape;64;p3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66" name="Google Shape;66;p36"/>
          <p:cNvSpPr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7" name="Google Shape;67;p36"/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68" name="Google Shape;68;p36"/>
          <p:cNvSpPr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9" name="Google Shape;69;p36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"/>
        <p:cNvGrpSpPr/>
        <p:nvPr/>
      </p:nvGrpSpPr>
      <p:grpSpPr/>
      <p:sp>
        <p:nvSpPr>
          <p:cNvPr id="73" name="Google Shape;73;p3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7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1" name=""/>
        <p:cNvGrpSpPr/>
        <p:nvPr/>
      </p:nvGrpSpPr>
      <p:grpSpPr/>
      <p:sp>
        <p:nvSpPr>
          <p:cNvPr id="78" name="Google Shape;78;p39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39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39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9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9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1" name=""/>
        <p:cNvGrpSpPr/>
        <p:nvPr/>
      </p:nvGrpSpPr>
      <p:grpSpPr/>
      <p:sp>
        <p:nvSpPr>
          <p:cNvPr id="85" name="Google Shape;85;p4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0"/>
          <p:cNvSpPr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0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0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0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1" name=""/>
        <p:cNvGrpSpPr/>
        <p:nvPr/>
      </p:nvGrpSpPr>
      <p:grpSpPr/>
      <p:sp>
        <p:nvSpPr>
          <p:cNvPr id="91" name="Google Shape;91;p41"/>
          <p:cNvSpPr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1"/>
          <p:cNvSpPr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1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1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1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Google Shape;10;p3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9pPr>
          </a:lstStyle>
          <a:p/>
        </p:txBody>
      </p:sp>
      <p:sp>
        <p:nvSpPr>
          <p:cNvPr id="11" name="Google Shape;11;p3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marR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914400" marR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1371600" marR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18288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22860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27432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32004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36576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4114800" marR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2" name="Google Shape;12;p30"/>
          <p:cNvSpPr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3" name="Google Shape;13;p30"/>
          <p:cNvSpPr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4" name="Google Shape;14;p30"/>
          <p:cNvSpPr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93" name="Google Shape;593;h557f1c3c58ee79fc_1_466"/>
          <p:cNvSpPr>
            <a:spLocks noGrp="1"/>
          </p:cNvSpPr>
          <p:nvPr/>
        </p:nvSpPr>
        <p:spPr>
          <a:xfrm>
            <a:off x="6897258" y="1106467"/>
            <a:ext cx="4800120" cy="4251900"/>
          </a:xfrm>
          <a:prstGeom prst="roundRect">
            <a:avLst>
              <a:gd name="adj" fmla="val 3226"/>
            </a:avLst>
          </a:prstGeom>
          <a:solidFill>
            <a:srgbClr val="FFF6E2"/>
          </a:solidFill>
          <a:ln w="12700" cap="flat" cmpd="sng">
            <a:solidFill>
              <a:srgbClr val="F0A5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4" name="Google Shape;594;h557f1c3c58ee79fc_1_466"/>
          <p:cNvSpPr>
            <a:spLocks noGrp="1"/>
          </p:cNvSpPr>
          <p:nvPr/>
        </p:nvSpPr>
        <p:spPr>
          <a:xfrm>
            <a:off x="9399080" y="3130372"/>
            <a:ext cx="1993300" cy="778500"/>
          </a:xfrm>
          <a:prstGeom prst="roundRect">
            <a:avLst>
              <a:gd name="adj" fmla="val 15094"/>
            </a:avLst>
          </a:prstGeom>
          <a:solidFill>
            <a:srgbClr val="FFFDF6"/>
          </a:solidFill>
          <a:ln w="12700" cap="flat" cmpd="sng">
            <a:solidFill>
              <a:srgbClr val="F0A500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5" name="Google Shape;595;h557f1c3c58ee79fc_1_466"/>
          <p:cNvSpPr>
            <a:spLocks noGrp="1"/>
          </p:cNvSpPr>
          <p:nvPr/>
        </p:nvSpPr>
        <p:spPr>
          <a:xfrm>
            <a:off x="9508797" y="3218534"/>
            <a:ext cx="1810318" cy="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500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F0A5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Helpdesk + monitoring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6" name="Google Shape;596;h557f1c3c58ee79fc_1_466"/>
          <p:cNvSpPr>
            <a:spLocks noGrp="1"/>
          </p:cNvSpPr>
          <p:nvPr/>
        </p:nvSpPr>
        <p:spPr>
          <a:xfrm>
            <a:off x="9508797" y="3497713"/>
            <a:ext cx="1810318" cy="3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підтримка, availability, SLA/AUP, FitSM-логіка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7" name="Google Shape;597;h557f1c3c58ee79fc_1_466"/>
          <p:cNvSpPr>
            <a:spLocks noGrp="1"/>
          </p:cNvSpPr>
          <p:nvPr/>
        </p:nvSpPr>
        <p:spPr>
          <a:xfrm>
            <a:off x="393157" y="1170467"/>
            <a:ext cx="4892100" cy="4251900"/>
          </a:xfrm>
          <a:prstGeom prst="roundRect">
            <a:avLst>
              <a:gd name="adj" fmla="val 3226"/>
            </a:avLst>
          </a:prstGeom>
          <a:solidFill>
            <a:srgbClr val="EAF6EA"/>
          </a:solidFill>
          <a:ln w="12700" cap="flat" cmpd="sng">
            <a:solidFill>
              <a:srgbClr val="2E7D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8" name="Google Shape;598;h557f1c3c58ee79fc_1_466"/>
          <p:cNvSpPr>
            <a:spLocks noGrp="1"/>
          </p:cNvSpPr>
          <p:nvPr/>
        </p:nvSpPr>
        <p:spPr>
          <a:xfrm>
            <a:off x="411469" y="201168"/>
            <a:ext cx="113382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2800"/>
              <a:buFont typeface="Arial" panose="020B0604020202020204"/>
              <a:buNone/>
            </a:pPr>
            <a:r>
              <a:rPr sz="2800" b="1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Український контекст: що вже є і чого бракує</a:t>
            </a:r>
            <a:endParaRPr sz="28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9" name="Google Shape;599;h557f1c3c58ee79fc_1_466"/>
          <p:cNvSpPr>
            <a:spLocks noGrp="1"/>
          </p:cNvSpPr>
          <p:nvPr/>
        </p:nvSpPr>
        <p:spPr>
          <a:xfrm>
            <a:off x="438900" y="658368"/>
            <a:ext cx="111555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7890"/>
              </a:buClr>
              <a:buSzPts val="1200"/>
              <a:buFont typeface="Arial" panose="020B0604020202020204"/>
              <a:buNone/>
            </a:pPr>
            <a:r>
              <a:rPr sz="1200" b="0" i="1" u="none" strike="noStrike" cap="none">
                <a:solidFill>
                  <a:srgbClr val="6D789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Національна інфраструктура — це база; EOSC-readiness — здатність цієї бази працювати у федерації.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0" name="Google Shape;600;h557f1c3c58ee79fc_1_466"/>
          <p:cNvSpPr>
            <a:spLocks noGrp="1"/>
          </p:cNvSpPr>
          <p:nvPr/>
        </p:nvSpPr>
        <p:spPr>
          <a:xfrm>
            <a:off x="530338" y="1207008"/>
            <a:ext cx="4617300" cy="411600"/>
          </a:xfrm>
          <a:prstGeom prst="roundRect">
            <a:avLst>
              <a:gd name="adj" fmla="val 22222"/>
            </a:avLst>
          </a:prstGeom>
          <a:solidFill>
            <a:srgbClr val="2E7D32"/>
          </a:solidFill>
          <a:ln w="12700" cap="flat" cmpd="sng">
            <a:solidFill>
              <a:srgbClr val="2E7D32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1" name="Google Shape;601;h557f1c3c58ee79fc_1_466"/>
          <p:cNvSpPr>
            <a:spLocks noGrp="1"/>
          </p:cNvSpPr>
          <p:nvPr/>
        </p:nvSpPr>
        <p:spPr>
          <a:xfrm>
            <a:off x="676638" y="1298448"/>
            <a:ext cx="43890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Що вже є в Україні / НАН</a:t>
            </a:r>
            <a:endParaRPr sz="15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3" name="Google Shape;603;h557f1c3c58ee79fc_1_466"/>
          <p:cNvSpPr>
            <a:spLocks noGrp="1"/>
          </p:cNvSpPr>
          <p:nvPr/>
        </p:nvSpPr>
        <p:spPr>
          <a:xfrm>
            <a:off x="640012" y="1846302"/>
            <a:ext cx="2029897" cy="882323"/>
          </a:xfrm>
          <a:prstGeom prst="roundRect">
            <a:avLst>
              <a:gd name="adj" fmla="val 15094"/>
            </a:avLst>
          </a:prstGeom>
          <a:solidFill>
            <a:srgbClr val="F5FBF5"/>
          </a:solidFill>
          <a:ln w="12700" cap="flat" cmpd="sng">
            <a:solidFill>
              <a:srgbClr val="2E7D32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4" name="Google Shape;604;h557f1c3c58ee79fc_1_466"/>
          <p:cNvSpPr>
            <a:spLocks noGrp="1"/>
          </p:cNvSpPr>
          <p:nvPr/>
        </p:nvSpPr>
        <p:spPr>
          <a:xfrm>
            <a:off x="749729" y="1946215"/>
            <a:ext cx="1846915" cy="282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2E7D3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Репозитарії та дані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5" name="Google Shape;605;h557f1c3c58ee79fc_1_466"/>
          <p:cNvSpPr>
            <a:spLocks noGrp="1"/>
          </p:cNvSpPr>
          <p:nvPr/>
        </p:nvSpPr>
        <p:spPr>
          <a:xfrm>
            <a:off x="749729" y="2262605"/>
            <a:ext cx="1846915" cy="36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DataverseUA, НРДД/Dataverse, інституційні колекції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7" name="Google Shape;607;h557f1c3c58ee79fc_1_466"/>
          <p:cNvSpPr>
            <a:spLocks noGrp="1"/>
          </p:cNvSpPr>
          <p:nvPr/>
        </p:nvSpPr>
        <p:spPr>
          <a:xfrm>
            <a:off x="2895568" y="1846085"/>
            <a:ext cx="2078619" cy="865753"/>
          </a:xfrm>
          <a:prstGeom prst="roundRect">
            <a:avLst>
              <a:gd name="adj" fmla="val 15094"/>
            </a:avLst>
          </a:prstGeom>
          <a:solidFill>
            <a:srgbClr val="F5FBF5"/>
          </a:solidFill>
          <a:ln w="12700" cap="flat" cmpd="sng">
            <a:solidFill>
              <a:srgbClr val="2E7D32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8" name="Google Shape;608;h557f1c3c58ee79fc_1_466"/>
          <p:cNvSpPr>
            <a:spLocks noGrp="1"/>
          </p:cNvSpPr>
          <p:nvPr/>
        </p:nvSpPr>
        <p:spPr>
          <a:xfrm>
            <a:off x="3007919" y="1944121"/>
            <a:ext cx="1891245" cy="277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2E7D3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Публікації та метадані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9" name="Google Shape;609;h557f1c3c58ee79fc_1_466"/>
          <p:cNvSpPr>
            <a:spLocks noGrp="1"/>
          </p:cNvSpPr>
          <p:nvPr/>
        </p:nvSpPr>
        <p:spPr>
          <a:xfrm>
            <a:off x="3007919" y="2254570"/>
            <a:ext cx="1891245" cy="35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НБУВ, OAI-PMH, харвестинг, OpenAIRE-видимість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1" name="Google Shape;611;h557f1c3c58ee79fc_1_466"/>
          <p:cNvSpPr>
            <a:spLocks noGrp="1"/>
          </p:cNvSpPr>
          <p:nvPr/>
        </p:nvSpPr>
        <p:spPr>
          <a:xfrm>
            <a:off x="694885" y="2981126"/>
            <a:ext cx="2029897" cy="974184"/>
          </a:xfrm>
          <a:prstGeom prst="roundRect">
            <a:avLst>
              <a:gd name="adj" fmla="val 15094"/>
            </a:avLst>
          </a:prstGeom>
          <a:solidFill>
            <a:srgbClr val="F5FBF5"/>
          </a:solidFill>
          <a:ln w="12700" cap="flat" cmpd="sng">
            <a:solidFill>
              <a:srgbClr val="2E7D32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2" name="Google Shape;612;h557f1c3c58ee79fc_1_466"/>
          <p:cNvSpPr>
            <a:spLocks noGrp="1"/>
          </p:cNvSpPr>
          <p:nvPr/>
        </p:nvSpPr>
        <p:spPr>
          <a:xfrm>
            <a:off x="804602" y="3091441"/>
            <a:ext cx="1846915" cy="312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2E7D3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Обчислення та мережі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3" name="Google Shape;613;h557f1c3c58ee79fc_1_466"/>
          <p:cNvSpPr>
            <a:spLocks noGrp="1"/>
          </p:cNvSpPr>
          <p:nvPr/>
        </p:nvSpPr>
        <p:spPr>
          <a:xfrm>
            <a:off x="804602" y="3440772"/>
            <a:ext cx="1846915" cy="404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GRID/HPC/cloud, URAN/PEANO, eduGAIN route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5" name="Google Shape;615;h557f1c3c58ee79fc_1_466"/>
          <p:cNvSpPr>
            <a:spLocks noGrp="1"/>
          </p:cNvSpPr>
          <p:nvPr/>
        </p:nvSpPr>
        <p:spPr>
          <a:xfrm>
            <a:off x="2953203" y="2968577"/>
            <a:ext cx="2029897" cy="974184"/>
          </a:xfrm>
          <a:prstGeom prst="roundRect">
            <a:avLst>
              <a:gd name="adj" fmla="val 15094"/>
            </a:avLst>
          </a:prstGeom>
          <a:solidFill>
            <a:srgbClr val="F5FBF5"/>
          </a:solidFill>
          <a:ln w="12700" cap="flat" cmpd="sng">
            <a:solidFill>
              <a:srgbClr val="2E7D32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6" name="Google Shape;616;h557f1c3c58ee79fc_1_466"/>
          <p:cNvSpPr>
            <a:spLocks noGrp="1"/>
          </p:cNvSpPr>
          <p:nvPr/>
        </p:nvSpPr>
        <p:spPr>
          <a:xfrm>
            <a:off x="3062920" y="3078892"/>
            <a:ext cx="1846915" cy="312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2E7D3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Центри компетенції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7" name="Google Shape;617;h557f1c3c58ee79fc_1_466"/>
          <p:cNvSpPr>
            <a:spLocks noGrp="1"/>
          </p:cNvSpPr>
          <p:nvPr/>
        </p:nvSpPr>
        <p:spPr>
          <a:xfrm>
            <a:off x="3062920" y="3428223"/>
            <a:ext cx="1846915" cy="404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FAIR, DMP, Dataverse, навчання і консультації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9" name="Google Shape;619;h557f1c3c58ee79fc_1_466"/>
          <p:cNvSpPr>
            <a:spLocks noGrp="1"/>
          </p:cNvSpPr>
          <p:nvPr/>
        </p:nvSpPr>
        <p:spPr>
          <a:xfrm>
            <a:off x="676586" y="4235098"/>
            <a:ext cx="2029897" cy="974184"/>
          </a:xfrm>
          <a:prstGeom prst="roundRect">
            <a:avLst>
              <a:gd name="adj" fmla="val 15094"/>
            </a:avLst>
          </a:prstGeom>
          <a:solidFill>
            <a:srgbClr val="F5FBF5"/>
          </a:solidFill>
          <a:ln w="12700" cap="flat" cmpd="sng">
            <a:solidFill>
              <a:srgbClr val="2E7D32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0" name="Google Shape;620;h557f1c3c58ee79fc_1_466"/>
          <p:cNvSpPr>
            <a:spLocks noGrp="1"/>
          </p:cNvSpPr>
          <p:nvPr/>
        </p:nvSpPr>
        <p:spPr>
          <a:xfrm>
            <a:off x="786303" y="4345413"/>
            <a:ext cx="1846915" cy="312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2E7D3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Наукові спільноти й ДІ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1" name="Google Shape;621;h557f1c3c58ee79fc_1_466"/>
          <p:cNvSpPr>
            <a:spLocks noGrp="1"/>
          </p:cNvSpPr>
          <p:nvPr/>
        </p:nvSpPr>
        <p:spPr>
          <a:xfrm>
            <a:off x="786303" y="4694744"/>
            <a:ext cx="1846915" cy="404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ЦККНО, лабораторії, тематичні команди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2" name="Google Shape;622;h557f1c3c58ee79fc_1_466"/>
          <p:cNvSpPr>
            <a:spLocks noGrp="1"/>
          </p:cNvSpPr>
          <p:nvPr/>
        </p:nvSpPr>
        <p:spPr>
          <a:xfrm rot="10800000" flipH="1">
            <a:off x="3051994" y="4210475"/>
            <a:ext cx="1930200" cy="974400"/>
          </a:xfrm>
          <a:prstGeom prst="roundRect">
            <a:avLst>
              <a:gd name="adj" fmla="val 15094"/>
            </a:avLst>
          </a:prstGeom>
          <a:solidFill>
            <a:srgbClr val="F5FBF5"/>
          </a:solidFill>
          <a:ln w="12700" cap="flat" cmpd="sng">
            <a:solidFill>
              <a:srgbClr val="2E7D32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3" name="Google Shape;623;h557f1c3c58ee79fc_1_466"/>
          <p:cNvSpPr>
            <a:spLocks noGrp="1"/>
          </p:cNvSpPr>
          <p:nvPr/>
        </p:nvSpPr>
        <p:spPr>
          <a:xfrm>
            <a:off x="3428909" y="4379649"/>
            <a:ext cx="1636800" cy="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D32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2E7D3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PID / ORCID / DataCite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4" name="Google Shape;624;h557f1c3c58ee79fc_1_466"/>
          <p:cNvSpPr>
            <a:spLocks noGrp="1"/>
          </p:cNvSpPr>
          <p:nvPr/>
        </p:nvSpPr>
        <p:spPr>
          <a:xfrm>
            <a:off x="3346186" y="4715400"/>
            <a:ext cx="17196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наявні маршрути та потенціал інтеграції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5" name="Google Shape;625;h557f1c3c58ee79fc_1_466"/>
          <p:cNvSpPr>
            <a:spLocks noGrp="1"/>
          </p:cNvSpPr>
          <p:nvPr/>
        </p:nvSpPr>
        <p:spPr>
          <a:xfrm>
            <a:off x="7086411" y="1207008"/>
            <a:ext cx="4563000" cy="411600"/>
          </a:xfrm>
          <a:prstGeom prst="roundRect">
            <a:avLst>
              <a:gd name="adj" fmla="val 22222"/>
            </a:avLst>
          </a:prstGeom>
          <a:solidFill>
            <a:srgbClr val="F0A500"/>
          </a:solidFill>
          <a:ln w="12700" cap="flat" cmpd="sng">
            <a:solidFill>
              <a:srgbClr val="F0A5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6" name="Google Shape;626;h557f1c3c58ee79fc_1_466"/>
          <p:cNvSpPr>
            <a:spLocks noGrp="1"/>
          </p:cNvSpPr>
          <p:nvPr/>
        </p:nvSpPr>
        <p:spPr>
          <a:xfrm>
            <a:off x="7232711" y="1298448"/>
            <a:ext cx="43341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Чого бракує до EOSC-ready рівня</a:t>
            </a:r>
            <a:endParaRPr sz="15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8" name="Google Shape;628;h557f1c3c58ee79fc_1_466"/>
          <p:cNvSpPr>
            <a:spLocks noGrp="1"/>
          </p:cNvSpPr>
          <p:nvPr/>
        </p:nvSpPr>
        <p:spPr>
          <a:xfrm>
            <a:off x="7085861" y="1792316"/>
            <a:ext cx="1993301" cy="824377"/>
          </a:xfrm>
          <a:prstGeom prst="roundRect">
            <a:avLst>
              <a:gd name="adj" fmla="val 15094"/>
            </a:avLst>
          </a:prstGeom>
          <a:solidFill>
            <a:srgbClr val="FFFDF6"/>
          </a:solidFill>
          <a:ln w="12700" cap="flat" cmpd="sng">
            <a:solidFill>
              <a:srgbClr val="F0A500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9" name="Google Shape;629;h557f1c3c58ee79fc_1_466"/>
          <p:cNvSpPr>
            <a:spLocks noGrp="1"/>
          </p:cNvSpPr>
          <p:nvPr/>
        </p:nvSpPr>
        <p:spPr>
          <a:xfrm>
            <a:off x="7195578" y="1885668"/>
            <a:ext cx="1810319" cy="264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500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F0A5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AAI та ролі доступу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0" name="Google Shape;630;h557f1c3c58ee79fc_1_466"/>
          <p:cNvSpPr>
            <a:spLocks noGrp="1"/>
          </p:cNvSpPr>
          <p:nvPr/>
        </p:nvSpPr>
        <p:spPr>
          <a:xfrm>
            <a:off x="7195578" y="2181279"/>
            <a:ext cx="1810319" cy="34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IdP / proxy AAI / eduGAIN / EOSC AAI, групи користувачів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2" name="Google Shape;632;h557f1c3c58ee79fc_1_466"/>
          <p:cNvSpPr>
            <a:spLocks noGrp="1"/>
          </p:cNvSpPr>
          <p:nvPr/>
        </p:nvSpPr>
        <p:spPr>
          <a:xfrm>
            <a:off x="9279359" y="1792339"/>
            <a:ext cx="1993301" cy="824377"/>
          </a:xfrm>
          <a:prstGeom prst="roundRect">
            <a:avLst>
              <a:gd name="adj" fmla="val 15094"/>
            </a:avLst>
          </a:prstGeom>
          <a:solidFill>
            <a:srgbClr val="FFFDF6"/>
          </a:solidFill>
          <a:ln w="12700" cap="flat" cmpd="sng">
            <a:solidFill>
              <a:srgbClr val="F0A500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3" name="Google Shape;633;h557f1c3c58ee79fc_1_466"/>
          <p:cNvSpPr>
            <a:spLocks noGrp="1"/>
          </p:cNvSpPr>
          <p:nvPr/>
        </p:nvSpPr>
        <p:spPr>
          <a:xfrm>
            <a:off x="9389076" y="1885691"/>
            <a:ext cx="1810319" cy="264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500"/>
              </a:buClr>
              <a:buSzPts val="9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F0A5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Каталог сервісів</a:t>
            </a:r>
            <a:endParaRPr sz="1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4" name="Google Shape;634;h557f1c3c58ee79fc_1_466"/>
          <p:cNvSpPr>
            <a:spLocks noGrp="1"/>
          </p:cNvSpPr>
          <p:nvPr/>
        </p:nvSpPr>
        <p:spPr>
          <a:xfrm>
            <a:off x="9389076" y="2181302"/>
            <a:ext cx="1810319" cy="34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2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опис сервісів, провайдери, endpoint, документація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6" name="Google Shape;636;h557f1c3c58ee79fc_1_466"/>
          <p:cNvSpPr>
            <a:spLocks noGrp="1"/>
          </p:cNvSpPr>
          <p:nvPr/>
        </p:nvSpPr>
        <p:spPr>
          <a:xfrm>
            <a:off x="7140759" y="3130474"/>
            <a:ext cx="1993301" cy="778349"/>
          </a:xfrm>
          <a:prstGeom prst="roundRect">
            <a:avLst>
              <a:gd name="adj" fmla="val 15094"/>
            </a:avLst>
          </a:prstGeom>
          <a:solidFill>
            <a:srgbClr val="FFFDF6"/>
          </a:solidFill>
          <a:ln w="12700" cap="flat" cmpd="sng">
            <a:solidFill>
              <a:srgbClr val="F0A500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7" name="Google Shape;637;h557f1c3c58ee79fc_1_466"/>
          <p:cNvSpPr>
            <a:spLocks noGrp="1"/>
          </p:cNvSpPr>
          <p:nvPr/>
        </p:nvSpPr>
        <p:spPr>
          <a:xfrm>
            <a:off x="7250476" y="3218613"/>
            <a:ext cx="1810319" cy="24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500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F0A5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Onboarding ресурсів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8" name="Google Shape;638;h557f1c3c58ee79fc_1_466"/>
          <p:cNvSpPr>
            <a:spLocks noGrp="1"/>
          </p:cNvSpPr>
          <p:nvPr/>
        </p:nvSpPr>
        <p:spPr>
          <a:xfrm>
            <a:off x="7250476" y="3497720"/>
            <a:ext cx="1810319" cy="32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узгоджені правила включення datasets, workflows, services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0" name="Google Shape;640;h557f1c3c58ee79fc_1_466"/>
          <p:cNvSpPr>
            <a:spLocks noGrp="1"/>
          </p:cNvSpPr>
          <p:nvPr/>
        </p:nvSpPr>
        <p:spPr>
          <a:xfrm>
            <a:off x="7131610" y="4210876"/>
            <a:ext cx="1993301" cy="974184"/>
          </a:xfrm>
          <a:prstGeom prst="roundRect">
            <a:avLst>
              <a:gd name="adj" fmla="val 15094"/>
            </a:avLst>
          </a:prstGeom>
          <a:solidFill>
            <a:srgbClr val="FFFDF6"/>
          </a:solidFill>
          <a:ln w="12700" cap="flat" cmpd="sng">
            <a:solidFill>
              <a:srgbClr val="F0A500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1" name="Google Shape;641;h557f1c3c58ee79fc_1_466"/>
          <p:cNvSpPr>
            <a:spLocks noGrp="1"/>
          </p:cNvSpPr>
          <p:nvPr/>
        </p:nvSpPr>
        <p:spPr>
          <a:xfrm>
            <a:off x="7241327" y="4321191"/>
            <a:ext cx="1810319" cy="312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500"/>
              </a:buClr>
              <a:buSzPts val="9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F0A5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Політики доступу і квоти</a:t>
            </a:r>
            <a:endParaRPr sz="1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2" name="Google Shape;642;h557f1c3c58ee79fc_1_466"/>
          <p:cNvSpPr>
            <a:spLocks noGrp="1"/>
          </p:cNvSpPr>
          <p:nvPr/>
        </p:nvSpPr>
        <p:spPr>
          <a:xfrm>
            <a:off x="7241327" y="4670522"/>
            <a:ext cx="1810319" cy="404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2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 policy, security, sensitive data, usage rules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4" name="Google Shape;644;h557f1c3c58ee79fc_1_466"/>
          <p:cNvSpPr>
            <a:spLocks noGrp="1"/>
          </p:cNvSpPr>
          <p:nvPr/>
        </p:nvSpPr>
        <p:spPr>
          <a:xfrm>
            <a:off x="9454807" y="4210338"/>
            <a:ext cx="1883858" cy="900734"/>
          </a:xfrm>
          <a:prstGeom prst="roundRect">
            <a:avLst>
              <a:gd name="adj" fmla="val 15094"/>
            </a:avLst>
          </a:prstGeom>
          <a:solidFill>
            <a:srgbClr val="FFFDF6"/>
          </a:solidFill>
          <a:ln w="12700" cap="flat" cmpd="sng">
            <a:solidFill>
              <a:srgbClr val="F0A500">
                <a:alpha val="3490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endParaRPr sz="17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5" name="Google Shape;645;h557f1c3c58ee79fc_1_466"/>
          <p:cNvSpPr>
            <a:spLocks noGrp="1"/>
          </p:cNvSpPr>
          <p:nvPr/>
        </p:nvSpPr>
        <p:spPr>
          <a:xfrm>
            <a:off x="9558500" y="4312336"/>
            <a:ext cx="1710922" cy="28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500"/>
              </a:buClr>
              <a:buSzPts val="9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F0A5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Реальні EOSC use cases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6" name="Google Shape;646;h557f1c3c58ee79fc_1_466"/>
          <p:cNvSpPr>
            <a:spLocks noGrp="1"/>
          </p:cNvSpPr>
          <p:nvPr/>
        </p:nvSpPr>
        <p:spPr>
          <a:xfrm>
            <a:off x="9558500" y="4635328"/>
            <a:ext cx="1710922" cy="374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1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дослідники використовують EOSC services у workflows</a:t>
            </a:r>
            <a:endParaRPr sz="1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647" name="Google Shape;647;h557f1c3c58ee79fc_1_466"/>
          <p:cNvCxnSpPr/>
          <p:nvPr/>
        </p:nvCxnSpPr>
        <p:spPr>
          <a:xfrm>
            <a:off x="5307584" y="3045325"/>
            <a:ext cx="256800" cy="26700"/>
          </a:xfrm>
          <a:prstGeom prst="straightConnector1">
            <a:avLst/>
          </a:prstGeom>
          <a:ln w="29200" cap="flat">
            <a:solidFill>
              <a:srgbClr val="0B235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8" name="Google Shape;648;h557f1c3c58ee79fc_1_466"/>
          <p:cNvCxnSpPr/>
          <p:nvPr/>
        </p:nvCxnSpPr>
        <p:spPr>
          <a:xfrm>
            <a:off x="6620078" y="2968319"/>
            <a:ext cx="329100" cy="0"/>
          </a:xfrm>
          <a:prstGeom prst="straightConnector1">
            <a:avLst/>
          </a:prstGeom>
          <a:ln w="29200" cap="flat">
            <a:solidFill>
              <a:srgbClr val="0B235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9" name="Google Shape;649;h557f1c3c58ee79fc_1_466"/>
          <p:cNvSpPr>
            <a:spLocks noGrp="1"/>
          </p:cNvSpPr>
          <p:nvPr/>
        </p:nvSpPr>
        <p:spPr>
          <a:xfrm>
            <a:off x="5522829" y="1920240"/>
            <a:ext cx="1079100" cy="2450700"/>
          </a:xfrm>
          <a:prstGeom prst="roundRect">
            <a:avLst>
              <a:gd name="adj" fmla="val 10169"/>
            </a:avLst>
          </a:prstGeom>
          <a:solidFill>
            <a:srgbClr val="EEF4FC"/>
          </a:solidFill>
          <a:ln w="12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0" name="Google Shape;650;h557f1c3c58ee79fc_1_466"/>
          <p:cNvSpPr>
            <a:spLocks noGrp="1"/>
          </p:cNvSpPr>
          <p:nvPr/>
        </p:nvSpPr>
        <p:spPr>
          <a:xfrm>
            <a:off x="5586835" y="2048256"/>
            <a:ext cx="960000" cy="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64B5"/>
              </a:buClr>
              <a:buSzPts val="11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ПЕРЕХІД</a:t>
            </a:r>
            <a:endParaRPr sz="1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1" name="Google Shape;651;h557f1c3c58ee79fc_1_466"/>
          <p:cNvSpPr>
            <a:spLocks noGrp="1"/>
          </p:cNvSpPr>
          <p:nvPr/>
        </p:nvSpPr>
        <p:spPr>
          <a:xfrm>
            <a:off x="5586835" y="2542032"/>
            <a:ext cx="9600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3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 описати сервіси</a:t>
            </a:r>
            <a:endParaRPr sz="1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2" name="Google Shape;652;h557f1c3c58ee79fc_1_466"/>
          <p:cNvSpPr>
            <a:spLocks noGrp="1"/>
          </p:cNvSpPr>
          <p:nvPr/>
        </p:nvSpPr>
        <p:spPr>
          <a:xfrm>
            <a:off x="5586835" y="3044952"/>
            <a:ext cx="9600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2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  під’єднати AAI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3" name="Google Shape;653;h557f1c3c58ee79fc_1_466"/>
          <p:cNvSpPr>
            <a:spLocks noGrp="1"/>
          </p:cNvSpPr>
          <p:nvPr/>
        </p:nvSpPr>
        <p:spPr>
          <a:xfrm>
            <a:off x="5586835" y="3547872"/>
            <a:ext cx="9600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35A"/>
              </a:buClr>
              <a:buSzPts val="800"/>
              <a:buFont typeface="Arial" panose="020B0604020202020204"/>
              <a:buNone/>
            </a:pPr>
            <a:r>
              <a:rPr sz="1200" b="0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  тестувати use cases</a:t>
            </a:r>
            <a:endParaRPr sz="1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4" name="Google Shape;654;h557f1c3c58ee79fc_1_466"/>
          <p:cNvSpPr>
            <a:spLocks noGrp="1"/>
          </p:cNvSpPr>
          <p:nvPr/>
        </p:nvSpPr>
        <p:spPr>
          <a:xfrm>
            <a:off x="640063" y="5532120"/>
            <a:ext cx="10926900" cy="658500"/>
          </a:xfrm>
          <a:prstGeom prst="roundRect">
            <a:avLst>
              <a:gd name="adj" fmla="val 22222"/>
            </a:avLst>
          </a:prstGeom>
          <a:solidFill>
            <a:srgbClr val="0B235A"/>
          </a:solidFill>
          <a:ln w="12700" cap="flat" cmpd="sng">
            <a:solidFill>
              <a:srgbClr val="0B23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5" name="Google Shape;655;h557f1c3c58ee79fc_1_466"/>
          <p:cNvSpPr>
            <a:spLocks noGrp="1"/>
          </p:cNvSpPr>
          <p:nvPr/>
        </p:nvSpPr>
        <p:spPr>
          <a:xfrm>
            <a:off x="868657" y="5715000"/>
            <a:ext cx="10469700" cy="2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 panose="020B0604020202020204"/>
              <a:buNone/>
            </a:pPr>
            <a:r>
              <a:rPr sz="16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 нас є основа, яку треба довести до EOSC-ready рівня.</a:t>
            </a:r>
            <a:endParaRPr sz="16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56" name="Google Shape;656;h557f1c3c58ee79fc_1_466"/>
          <p:cNvSpPr>
            <a:spLocks noGrp="1"/>
          </p:cNvSpPr>
          <p:nvPr/>
        </p:nvSpPr>
        <p:spPr>
          <a:xfrm>
            <a:off x="411469" y="6565392"/>
            <a:ext cx="4571700" cy="1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7890"/>
              </a:buClr>
              <a:buSzPts val="700"/>
              <a:buFont typeface="Arial" panose="020B0604020202020204"/>
              <a:buNone/>
            </a:pPr>
            <a:r>
              <a:rPr sz="700" b="0" i="0" u="none" strike="noStrike" cap="none">
                <a:solidFill>
                  <a:srgbClr val="6D789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7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2" name="Google Shape;662;p19"/>
          <p:cNvSpPr>
            <a:spLocks noGrp="1"/>
          </p:cNvSpPr>
          <p:nvPr/>
        </p:nvSpPr>
        <p:spPr>
          <a:xfrm>
            <a:off x="0" y="0"/>
            <a:ext cx="12191999" cy="73152"/>
          </a:xfrm>
          <a:prstGeom prst="rect">
            <a:avLst/>
          </a:prstGeom>
          <a:solidFill>
            <a:srgbClr val="27ABD6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63" name="Google Shape;663;p19"/>
          <p:cNvSpPr>
            <a:spLocks noGrp="1"/>
          </p:cNvSpPr>
          <p:nvPr/>
        </p:nvSpPr>
        <p:spPr>
          <a:xfrm>
            <a:off x="594346" y="237400"/>
            <a:ext cx="313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r>
              <a:rPr sz="1200" b="1" i="0" u="none" strike="noStrike" cap="none">
                <a:solidFill>
                  <a:srgbClr val="168E8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III. НАН УКРАЇНИ ТА MATSCI-NASU</a:t>
            </a:r>
            <a:endParaRPr sz="15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4" name="Google Shape;664;p19"/>
          <p:cNvSpPr>
            <a:spLocks noGrp="1"/>
          </p:cNvSpPr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 panose="020B0604020202020204"/>
              <a:buNone/>
            </a:pPr>
            <a:r>
              <a:rPr sz="2700" b="1" i="0" u="none" strike="noStrike" cap="none">
                <a:solidFill>
                  <a:srgbClr val="093069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MATSCI-NASU: пілот підготовки тематичного вузла з матеріалознавства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5" name="Google Shape;665;p19"/>
          <p:cNvSpPr>
            <a:spLocks noGrp="1"/>
          </p:cNvSpPr>
          <p:nvPr/>
        </p:nvSpPr>
        <p:spPr>
          <a:xfrm>
            <a:off x="621792" y="1170432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rgbClr val="4D607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Проєкт EOSC Gravity готує не “один сервіс”, а організаційну, наукову й технічну готовність тематичної спільноти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6" name="Google Shape;666;p19"/>
          <p:cNvSpPr>
            <a:spLocks noGrp="1"/>
          </p:cNvSpPr>
          <p:nvPr/>
        </p:nvSpPr>
        <p:spPr>
          <a:xfrm>
            <a:off x="594360" y="6528816"/>
            <a:ext cx="109728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9788A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Джерело: MATSCI-NASU / EOSC Gravity project materials, 2026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7" name="Google Shape;667;p19"/>
          <p:cNvSpPr>
            <a:spLocks noGrp="1"/>
          </p:cNvSpPr>
          <p:nvPr/>
        </p:nvSpPr>
        <p:spPr>
          <a:xfrm>
            <a:off x="594350" y="1691651"/>
            <a:ext cx="3520500" cy="208320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68" name="Google Shape;668;p19"/>
          <p:cNvSpPr>
            <a:spLocks noGrp="1"/>
          </p:cNvSpPr>
          <p:nvPr/>
        </p:nvSpPr>
        <p:spPr>
          <a:xfrm>
            <a:off x="594360" y="1691640"/>
            <a:ext cx="82296" cy="1828800"/>
          </a:xfrm>
          <a:prstGeom prst="rect">
            <a:avLst/>
          </a:prstGeom>
          <a:solidFill>
            <a:srgbClr val="2474C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69" name="Google Shape;669;p19"/>
          <p:cNvSpPr>
            <a:spLocks noGrp="1"/>
          </p:cNvSpPr>
          <p:nvPr/>
        </p:nvSpPr>
        <p:spPr>
          <a:xfrm>
            <a:off x="777240" y="1828800"/>
            <a:ext cx="3200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 panose="020B0604020202020204"/>
              <a:buNone/>
            </a:pPr>
            <a:r>
              <a:rPr sz="23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BITP</a:t>
            </a:r>
            <a:endParaRPr sz="22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0" name="Google Shape;670;p19"/>
          <p:cNvSpPr>
            <a:spLocks noGrp="1"/>
          </p:cNvSpPr>
          <p:nvPr/>
        </p:nvSpPr>
        <p:spPr>
          <a:xfrm>
            <a:off x="777240" y="2258568"/>
            <a:ext cx="3200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Координація проєкту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інфраструктура / HPC / cloud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AAI та доступ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технічна інтеграція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1" name="Google Shape;671;p19"/>
          <p:cNvSpPr>
            <a:spLocks noGrp="1"/>
          </p:cNvSpPr>
          <p:nvPr/>
        </p:nvSpPr>
        <p:spPr>
          <a:xfrm>
            <a:off x="4343400" y="1691652"/>
            <a:ext cx="3520500" cy="208320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72" name="Google Shape;672;p19"/>
          <p:cNvSpPr>
            <a:spLocks noGrp="1"/>
          </p:cNvSpPr>
          <p:nvPr/>
        </p:nvSpPr>
        <p:spPr>
          <a:xfrm>
            <a:off x="4343400" y="1691640"/>
            <a:ext cx="82296" cy="1828800"/>
          </a:xfrm>
          <a:prstGeom prst="rect">
            <a:avLst/>
          </a:prstGeom>
          <a:solidFill>
            <a:srgbClr val="34945E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73" name="Google Shape;673;p19"/>
          <p:cNvSpPr>
            <a:spLocks noGrp="1"/>
          </p:cNvSpPr>
          <p:nvPr/>
        </p:nvSpPr>
        <p:spPr>
          <a:xfrm>
            <a:off x="4526280" y="1828800"/>
            <a:ext cx="3200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 panose="020B0604020202020204"/>
              <a:buNone/>
            </a:pPr>
            <a:r>
              <a:rPr sz="21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IPMS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4" name="Google Shape;674;p19"/>
          <p:cNvSpPr>
            <a:spLocks noGrp="1"/>
          </p:cNvSpPr>
          <p:nvPr/>
        </p:nvSpPr>
        <p:spPr>
          <a:xfrm>
            <a:off x="4526280" y="2258568"/>
            <a:ext cx="3200400" cy="15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 panose="020B0604020202020204"/>
              <a:buNone/>
            </a:pPr>
            <a:r>
              <a:rPr sz="16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Матеріалознавчі use cases</a:t>
            </a:r>
            <a:endParaRPr sz="20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 panose="020B0604020202020204"/>
              <a:buNone/>
            </a:pPr>
            <a:r>
              <a:rPr sz="16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DFT / MLIP / MD</a:t>
            </a:r>
            <a:endParaRPr sz="20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 panose="020B0604020202020204"/>
              <a:buNone/>
            </a:pPr>
            <a:r>
              <a:rPr sz="16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експериментальні та обчислювальні ланцюги</a:t>
            </a:r>
            <a:endParaRPr sz="20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 panose="020B0604020202020204"/>
              <a:buNone/>
            </a:pPr>
            <a:r>
              <a:rPr sz="16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доменна експертиза</a:t>
            </a:r>
            <a:endParaRPr sz="20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5" name="Google Shape;675;p19"/>
          <p:cNvSpPr>
            <a:spLocks noGrp="1"/>
          </p:cNvSpPr>
          <p:nvPr/>
        </p:nvSpPr>
        <p:spPr>
          <a:xfrm>
            <a:off x="8092450" y="1691652"/>
            <a:ext cx="3520500" cy="2083200"/>
          </a:xfrm>
          <a:prstGeom prst="roundRect">
            <a:avLst>
              <a:gd name="adj" fmla="val 16667"/>
            </a:avLst>
          </a:prstGeom>
          <a:solidFill>
            <a:srgbClr val="F0F6FC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76" name="Google Shape;676;p19"/>
          <p:cNvSpPr>
            <a:spLocks noGrp="1"/>
          </p:cNvSpPr>
          <p:nvPr/>
        </p:nvSpPr>
        <p:spPr>
          <a:xfrm>
            <a:off x="8092440" y="1691640"/>
            <a:ext cx="82296" cy="1828800"/>
          </a:xfrm>
          <a:prstGeom prst="rect">
            <a:avLst/>
          </a:prstGeom>
          <a:solidFill>
            <a:srgbClr val="EC911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77" name="Google Shape;677;p19"/>
          <p:cNvSpPr>
            <a:spLocks noGrp="1"/>
          </p:cNvSpPr>
          <p:nvPr/>
        </p:nvSpPr>
        <p:spPr>
          <a:xfrm>
            <a:off x="8275319" y="1828800"/>
            <a:ext cx="3200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 panose="020B0604020202020204"/>
              <a:buNone/>
            </a:pPr>
            <a:r>
              <a:rPr sz="2100" b="1" i="0" u="none" strike="noStrike" cap="none">
                <a:solidFill>
                  <a:srgbClr val="122237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KAU / FAIR Data CC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8" name="Google Shape;678;p19"/>
          <p:cNvSpPr>
            <a:spLocks noGrp="1"/>
          </p:cNvSpPr>
          <p:nvPr/>
        </p:nvSpPr>
        <p:spPr>
          <a:xfrm>
            <a:off x="8229594" y="2231131"/>
            <a:ext cx="3200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FAIR / RDM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metadata + packaging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training / capacity building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 panose="020B0604020202020204"/>
              <a:buNone/>
            </a:pPr>
            <a:r>
              <a:rPr sz="17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curation + user support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9" name="Google Shape;679;p19"/>
          <p:cNvSpPr>
            <a:spLocks noGrp="1"/>
          </p:cNvSpPr>
          <p:nvPr/>
        </p:nvSpPr>
        <p:spPr>
          <a:xfrm>
            <a:off x="594350" y="3977650"/>
            <a:ext cx="2057400" cy="168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80" name="Google Shape;680;p19"/>
          <p:cNvSpPr>
            <a:spLocks noGrp="1"/>
          </p:cNvSpPr>
          <p:nvPr/>
        </p:nvSpPr>
        <p:spPr>
          <a:xfrm>
            <a:off x="522747" y="3977650"/>
            <a:ext cx="82200" cy="1683600"/>
          </a:xfrm>
          <a:prstGeom prst="rect">
            <a:avLst/>
          </a:prstGeom>
          <a:solidFill>
            <a:srgbClr val="2474C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81" name="Google Shape;681;p19"/>
          <p:cNvSpPr>
            <a:spLocks noGrp="1"/>
          </p:cNvSpPr>
          <p:nvPr/>
        </p:nvSpPr>
        <p:spPr>
          <a:xfrm>
            <a:off x="777240" y="4114800"/>
            <a:ext cx="17373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 panose="020B0604020202020204"/>
              <a:buNone/>
            </a:pPr>
            <a:r>
              <a:rPr sz="205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Governance</a:t>
            </a:r>
            <a:endParaRPr sz="2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2" name="Google Shape;682;p19"/>
          <p:cNvSpPr>
            <a:spLocks noGrp="1"/>
          </p:cNvSpPr>
          <p:nvPr/>
        </p:nvSpPr>
        <p:spPr>
          <a:xfrm>
            <a:off x="731565" y="4767656"/>
            <a:ext cx="17373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0"/>
              <a:buFont typeface="Arial" panose="020B0604020202020204"/>
              <a:buNone/>
            </a:pPr>
            <a:r>
              <a:rPr sz="157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Charter • roles • onboarding rules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3" name="Google Shape;683;p19"/>
          <p:cNvSpPr>
            <a:spLocks noGrp="1"/>
          </p:cNvSpPr>
          <p:nvPr/>
        </p:nvSpPr>
        <p:spPr>
          <a:xfrm>
            <a:off x="2862075" y="3977650"/>
            <a:ext cx="2057400" cy="168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84" name="Google Shape;684;p19"/>
          <p:cNvSpPr>
            <a:spLocks noGrp="1"/>
          </p:cNvSpPr>
          <p:nvPr/>
        </p:nvSpPr>
        <p:spPr>
          <a:xfrm>
            <a:off x="2862077" y="3977653"/>
            <a:ext cx="82200" cy="1516200"/>
          </a:xfrm>
          <a:prstGeom prst="rect">
            <a:avLst/>
          </a:prstGeom>
          <a:solidFill>
            <a:srgbClr val="168E8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85" name="Google Shape;685;p19"/>
          <p:cNvSpPr>
            <a:spLocks noGrp="1"/>
          </p:cNvSpPr>
          <p:nvPr/>
        </p:nvSpPr>
        <p:spPr>
          <a:xfrm>
            <a:off x="3044952" y="4114800"/>
            <a:ext cx="17373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 panose="020B0604020202020204"/>
              <a:buNone/>
            </a:pPr>
            <a:r>
              <a:rPr sz="205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Resource inventory</a:t>
            </a:r>
            <a:endParaRPr sz="2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6" name="Google Shape;686;p19"/>
          <p:cNvSpPr>
            <a:spLocks noGrp="1"/>
          </p:cNvSpPr>
          <p:nvPr/>
        </p:nvSpPr>
        <p:spPr>
          <a:xfrm>
            <a:off x="3022115" y="4743231"/>
            <a:ext cx="17373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0"/>
              <a:buFont typeface="Arial" panose="020B0604020202020204"/>
              <a:buNone/>
            </a:pPr>
            <a:r>
              <a:rPr sz="157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services • datasets • compute • instruments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7" name="Google Shape;687;p19"/>
          <p:cNvSpPr>
            <a:spLocks noGrp="1"/>
          </p:cNvSpPr>
          <p:nvPr/>
        </p:nvSpPr>
        <p:spPr>
          <a:xfrm>
            <a:off x="5129775" y="3977655"/>
            <a:ext cx="2057400" cy="168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88" name="Google Shape;688;p19"/>
          <p:cNvSpPr>
            <a:spLocks noGrp="1"/>
          </p:cNvSpPr>
          <p:nvPr/>
        </p:nvSpPr>
        <p:spPr>
          <a:xfrm>
            <a:off x="5046548" y="3977650"/>
            <a:ext cx="82200" cy="1516200"/>
          </a:xfrm>
          <a:prstGeom prst="rect">
            <a:avLst/>
          </a:prstGeom>
          <a:solidFill>
            <a:srgbClr val="6F50AD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89" name="Google Shape;689;p19"/>
          <p:cNvSpPr>
            <a:spLocks noGrp="1"/>
          </p:cNvSpPr>
          <p:nvPr/>
        </p:nvSpPr>
        <p:spPr>
          <a:xfrm>
            <a:off x="5312664" y="4114800"/>
            <a:ext cx="1737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 panose="020B0604020202020204"/>
              <a:buNone/>
            </a:pPr>
            <a:r>
              <a:rPr sz="195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FAIR packaging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0" name="Google Shape;690;p19"/>
          <p:cNvSpPr>
            <a:spLocks noGrp="1"/>
          </p:cNvSpPr>
          <p:nvPr/>
        </p:nvSpPr>
        <p:spPr>
          <a:xfrm>
            <a:off x="5312664" y="4544568"/>
            <a:ext cx="1737300" cy="1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0"/>
              <a:buFont typeface="Arial" panose="020B0604020202020204"/>
              <a:buNone/>
            </a:pPr>
            <a:r>
              <a:rPr sz="157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metadata • provenance • README / manifests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1" name="Google Shape;691;p19"/>
          <p:cNvSpPr>
            <a:spLocks noGrp="1"/>
          </p:cNvSpPr>
          <p:nvPr/>
        </p:nvSpPr>
        <p:spPr>
          <a:xfrm>
            <a:off x="7397500" y="3977655"/>
            <a:ext cx="2057400" cy="168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92" name="Google Shape;692;p19"/>
          <p:cNvSpPr>
            <a:spLocks noGrp="1"/>
          </p:cNvSpPr>
          <p:nvPr/>
        </p:nvSpPr>
        <p:spPr>
          <a:xfrm>
            <a:off x="7308177" y="3977650"/>
            <a:ext cx="82200" cy="1516200"/>
          </a:xfrm>
          <a:prstGeom prst="rect">
            <a:avLst/>
          </a:prstGeom>
          <a:solidFill>
            <a:srgbClr val="EC9119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93" name="Google Shape;693;p19"/>
          <p:cNvSpPr>
            <a:spLocks noGrp="1"/>
          </p:cNvSpPr>
          <p:nvPr/>
        </p:nvSpPr>
        <p:spPr>
          <a:xfrm>
            <a:off x="7580375" y="4114800"/>
            <a:ext cx="17373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 panose="020B0604020202020204"/>
              <a:buNone/>
            </a:pPr>
            <a:r>
              <a:rPr sz="205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AAI readiness</a:t>
            </a:r>
            <a:endParaRPr sz="2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4" name="Google Shape;694;p19"/>
          <p:cNvSpPr>
            <a:spLocks noGrp="1"/>
          </p:cNvSpPr>
          <p:nvPr/>
        </p:nvSpPr>
        <p:spPr>
          <a:xfrm>
            <a:off x="7580375" y="4544568"/>
            <a:ext cx="17373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0"/>
              <a:buFont typeface="Arial" panose="020B0604020202020204"/>
              <a:buNone/>
            </a:pPr>
            <a:r>
              <a:rPr sz="157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institutional identity • proxy • roles / groups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5" name="Google Shape;695;p19"/>
          <p:cNvSpPr>
            <a:spLocks noGrp="1"/>
          </p:cNvSpPr>
          <p:nvPr/>
        </p:nvSpPr>
        <p:spPr>
          <a:xfrm>
            <a:off x="9665200" y="3977655"/>
            <a:ext cx="2057400" cy="1683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25" cap="flat" cmpd="sng">
            <a:solidFill>
              <a:srgbClr val="C4D5E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96" name="Google Shape;696;p19"/>
          <p:cNvSpPr>
            <a:spLocks noGrp="1"/>
          </p:cNvSpPr>
          <p:nvPr/>
        </p:nvSpPr>
        <p:spPr>
          <a:xfrm>
            <a:off x="9665199" y="3977653"/>
            <a:ext cx="82200" cy="1384200"/>
          </a:xfrm>
          <a:prstGeom prst="rect">
            <a:avLst/>
          </a:prstGeom>
          <a:solidFill>
            <a:srgbClr val="34945E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 panose="020B0604020202020204"/>
              <a:buNone/>
            </a:pPr>
            <a:endParaRPr sz="25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97" name="Google Shape;697;p19"/>
          <p:cNvSpPr>
            <a:spLocks noGrp="1"/>
          </p:cNvSpPr>
          <p:nvPr/>
        </p:nvSpPr>
        <p:spPr>
          <a:xfrm>
            <a:off x="9848088" y="4114800"/>
            <a:ext cx="1737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 panose="020B0604020202020204"/>
              <a:buNone/>
            </a:pPr>
            <a:r>
              <a:rPr sz="1950" b="1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Scientific pilots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8" name="Google Shape;698;p19"/>
          <p:cNvSpPr>
            <a:spLocks noGrp="1"/>
          </p:cNvSpPr>
          <p:nvPr/>
        </p:nvSpPr>
        <p:spPr>
          <a:xfrm>
            <a:off x="9802413" y="4753918"/>
            <a:ext cx="17373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0"/>
              <a:buFont typeface="Arial" panose="020B0604020202020204"/>
              <a:buNone/>
            </a:pPr>
            <a:r>
              <a:rPr sz="157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DFT→MLIP→MD та інші chains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04" name="Google Shape;704;p18"/>
          <p:cNvSpPr>
            <a:spLocks noGrp="1"/>
          </p:cNvSpPr>
          <p:nvPr/>
        </p:nvSpPr>
        <p:spPr>
          <a:xfrm>
            <a:off x="502920" y="164592"/>
            <a:ext cx="42976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sz="105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III. НАН УКРАЇНИ ТА MATSCI-NASU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5" name="Google Shape;705;p18"/>
          <p:cNvSpPr>
            <a:spLocks noGrp="1"/>
          </p:cNvSpPr>
          <p:nvPr/>
        </p:nvSpPr>
        <p:spPr>
          <a:xfrm>
            <a:off x="502920" y="420624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 panose="020B0604020202020204"/>
              <a:buNone/>
            </a:pPr>
            <a:r>
              <a:rPr sz="27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Пропонована модель НАН України: поступова мережа вузлів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6" name="Google Shape;706;p18"/>
          <p:cNvSpPr>
            <a:spLocks noGrp="1"/>
          </p:cNvSpPr>
          <p:nvPr/>
        </p:nvSpPr>
        <p:spPr>
          <a:xfrm>
            <a:off x="530352" y="941832"/>
            <a:ext cx="10881300" cy="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Сильні наукові кластери — власні тематичні вузли; окремі вчені та малі групи — через загальноакадемічний вузол-інкубатор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7" name="Google Shape;707;p18"/>
          <p:cNvSpPr>
            <a:spLocks noGrp="1"/>
          </p:cNvSpPr>
          <p:nvPr/>
        </p:nvSpPr>
        <p:spPr>
          <a:xfrm>
            <a:off x="6400800" y="6510528"/>
            <a:ext cx="530352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Стратегічна пропозиція: А. Загородній та ін. «Відкрита наука в НАН України: шлях від інфраструктури до участі у Федерації EOSC», Вісник НАН України, 2026, № 9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8" name="Google Shape;708;p18"/>
          <p:cNvSpPr>
            <a:spLocks noGrp="1"/>
          </p:cNvSpPr>
          <p:nvPr/>
        </p:nvSpPr>
        <p:spPr>
          <a:xfrm>
            <a:off x="384048" y="6510528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9" name="Google Shape;709;p18"/>
          <p:cNvSpPr>
            <a:spLocks noGrp="1"/>
          </p:cNvSpPr>
          <p:nvPr/>
        </p:nvSpPr>
        <p:spPr>
          <a:xfrm>
            <a:off x="4617720" y="1307592"/>
            <a:ext cx="2944368" cy="566928"/>
          </a:xfrm>
          <a:prstGeom prst="roundRect">
            <a:avLst>
              <a:gd name="adj" fmla="val 16667"/>
            </a:avLst>
          </a:prstGeom>
          <a:solidFill>
            <a:srgbClr val="E8F3FC"/>
          </a:solidFill>
          <a:ln w="15225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0" name="Google Shape;710;p18"/>
          <p:cNvSpPr>
            <a:spLocks noGrp="1"/>
          </p:cNvSpPr>
          <p:nvPr/>
        </p:nvSpPr>
        <p:spPr>
          <a:xfrm>
            <a:off x="4681728" y="1444752"/>
            <a:ext cx="281635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 panose="020B0604020202020204"/>
              <a:buNone/>
            </a:pPr>
            <a:r>
              <a:rPr sz="17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EOSC Federation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1" name="Google Shape;711;p18"/>
          <p:cNvSpPr>
            <a:spLocks noGrp="1"/>
          </p:cNvSpPr>
          <p:nvPr/>
        </p:nvSpPr>
        <p:spPr>
          <a:xfrm>
            <a:off x="914400" y="2304288"/>
            <a:ext cx="2240280" cy="1078992"/>
          </a:xfrm>
          <a:prstGeom prst="roundRect">
            <a:avLst>
              <a:gd name="adj" fmla="val 16667"/>
            </a:avLst>
          </a:prstGeom>
          <a:solidFill>
            <a:srgbClr val="E8F3FC"/>
          </a:solidFill>
          <a:ln w="13950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2" name="Google Shape;712;p18"/>
          <p:cNvSpPr>
            <a:spLocks noGrp="1"/>
          </p:cNvSpPr>
          <p:nvPr/>
        </p:nvSpPr>
        <p:spPr>
          <a:xfrm>
            <a:off x="1024128" y="248716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Матеріалознавство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3" name="Google Shape;713;p18"/>
          <p:cNvSpPr>
            <a:spLocks noGrp="1"/>
          </p:cNvSpPr>
          <p:nvPr/>
        </p:nvSpPr>
        <p:spPr>
          <a:xfrm>
            <a:off x="1024128" y="2962656"/>
            <a:ext cx="201168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 panose="020B0604020202020204"/>
              <a:buNone/>
            </a:pPr>
            <a:r>
              <a:rPr sz="9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сильний тематичний кластер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714" name="Google Shape;714;p18"/>
          <p:cNvCxnSpPr/>
          <p:nvPr/>
        </p:nvCxnSpPr>
        <p:spPr>
          <a:xfrm flipH="1">
            <a:off x="2029967" y="1874519"/>
            <a:ext cx="4059937" cy="429769"/>
          </a:xfrm>
          <a:prstGeom prst="straightConnector1">
            <a:avLst/>
          </a:prstGeom>
          <a:ln w="15225" cap="flat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715" name="Google Shape;715;p18"/>
          <p:cNvSpPr>
            <a:spLocks noGrp="1"/>
          </p:cNvSpPr>
          <p:nvPr/>
        </p:nvSpPr>
        <p:spPr>
          <a:xfrm>
            <a:off x="3611880" y="2304288"/>
            <a:ext cx="2240280" cy="1078992"/>
          </a:xfrm>
          <a:prstGeom prst="roundRect">
            <a:avLst>
              <a:gd name="adj" fmla="val 16667"/>
            </a:avLst>
          </a:prstGeom>
          <a:solidFill>
            <a:srgbClr val="E6F6F6"/>
          </a:solidFill>
          <a:ln w="13950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6" name="Google Shape;716;p18"/>
          <p:cNvSpPr>
            <a:spLocks noGrp="1"/>
          </p:cNvSpPr>
          <p:nvPr/>
        </p:nvSpPr>
        <p:spPr>
          <a:xfrm>
            <a:off x="3721608" y="248716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Біоінформатика /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геноміка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7" name="Google Shape;717;p18"/>
          <p:cNvSpPr>
            <a:spLocks noGrp="1"/>
          </p:cNvSpPr>
          <p:nvPr/>
        </p:nvSpPr>
        <p:spPr>
          <a:xfrm>
            <a:off x="3721608" y="2962656"/>
            <a:ext cx="201168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 panose="020B0604020202020204"/>
              <a:buNone/>
            </a:pPr>
            <a:r>
              <a:rPr sz="9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сильний тематичний кластер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718" name="Google Shape;718;p18"/>
          <p:cNvCxnSpPr/>
          <p:nvPr/>
        </p:nvCxnSpPr>
        <p:spPr>
          <a:xfrm flipH="1">
            <a:off x="4727448" y="1874519"/>
            <a:ext cx="1362456" cy="429769"/>
          </a:xfrm>
          <a:prstGeom prst="straightConnector1">
            <a:avLst/>
          </a:prstGeom>
          <a:ln w="15225" cap="flat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719" name="Google Shape;719;p18"/>
          <p:cNvSpPr>
            <a:spLocks noGrp="1"/>
          </p:cNvSpPr>
          <p:nvPr/>
        </p:nvSpPr>
        <p:spPr>
          <a:xfrm>
            <a:off x="6309360" y="2304288"/>
            <a:ext cx="2240280" cy="1078992"/>
          </a:xfrm>
          <a:prstGeom prst="roundRect">
            <a:avLst>
              <a:gd name="adj" fmla="val 16667"/>
            </a:avLst>
          </a:prstGeom>
          <a:solidFill>
            <a:srgbClr val="E9F7ED"/>
          </a:solidFill>
          <a:ln w="13950" cap="flat" cmpd="sng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0" name="Google Shape;720;p18"/>
          <p:cNvSpPr>
            <a:spLocks noGrp="1"/>
          </p:cNvSpPr>
          <p:nvPr/>
        </p:nvSpPr>
        <p:spPr>
          <a:xfrm>
            <a:off x="6419088" y="248716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Техногенно-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екологічна безпека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1" name="Google Shape;721;p18"/>
          <p:cNvSpPr>
            <a:spLocks noGrp="1"/>
          </p:cNvSpPr>
          <p:nvPr/>
        </p:nvSpPr>
        <p:spPr>
          <a:xfrm>
            <a:off x="6419088" y="2962656"/>
            <a:ext cx="201168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 panose="020B0604020202020204"/>
              <a:buNone/>
            </a:pPr>
            <a:r>
              <a:rPr sz="9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сильний тематичний кластер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722" name="Google Shape;722;p18"/>
          <p:cNvCxnSpPr/>
          <p:nvPr/>
        </p:nvCxnSpPr>
        <p:spPr>
          <a:xfrm>
            <a:off x="6089904" y="1874519"/>
            <a:ext cx="1335024" cy="429769"/>
          </a:xfrm>
          <a:prstGeom prst="straightConnector1">
            <a:avLst/>
          </a:prstGeom>
          <a:ln w="15225" cap="flat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723" name="Google Shape;723;p18"/>
          <p:cNvSpPr>
            <a:spLocks noGrp="1"/>
          </p:cNvSpPr>
          <p:nvPr/>
        </p:nvSpPr>
        <p:spPr>
          <a:xfrm>
            <a:off x="9006840" y="2304288"/>
            <a:ext cx="2240280" cy="1078992"/>
          </a:xfrm>
          <a:prstGeom prst="roundRect">
            <a:avLst>
              <a:gd name="adj" fmla="val 16667"/>
            </a:avLst>
          </a:prstGeom>
          <a:solidFill>
            <a:srgbClr val="FFF4E0"/>
          </a:solidFill>
          <a:ln w="13950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4" name="Google Shape;724;p18"/>
          <p:cNvSpPr>
            <a:spLocks noGrp="1"/>
          </p:cNvSpPr>
          <p:nvPr/>
        </p:nvSpPr>
        <p:spPr>
          <a:xfrm>
            <a:off x="9116567" y="248716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Загальноакадемічний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80"/>
              <a:buFont typeface="Arial" panose="020B0604020202020204"/>
              <a:buNone/>
            </a:pPr>
            <a:r>
              <a:rPr sz="138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вузол-інкубатор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5" name="Google Shape;725;p18"/>
          <p:cNvSpPr>
            <a:spLocks noGrp="1"/>
          </p:cNvSpPr>
          <p:nvPr/>
        </p:nvSpPr>
        <p:spPr>
          <a:xfrm>
            <a:off x="9116567" y="2962656"/>
            <a:ext cx="201168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0"/>
              <a:buFont typeface="Arial" panose="020B0604020202020204"/>
              <a:buNone/>
            </a:pPr>
            <a:r>
              <a:rPr sz="98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окремі вчені / малі групи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726" name="Google Shape;726;p18"/>
          <p:cNvCxnSpPr/>
          <p:nvPr/>
        </p:nvCxnSpPr>
        <p:spPr>
          <a:xfrm>
            <a:off x="6089904" y="1874519"/>
            <a:ext cx="4032504" cy="429769"/>
          </a:xfrm>
          <a:prstGeom prst="straightConnector1">
            <a:avLst/>
          </a:prstGeom>
          <a:ln w="15225" cap="flat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727" name="Google Shape;727;p18"/>
          <p:cNvSpPr>
            <a:spLocks noGrp="1"/>
          </p:cNvSpPr>
          <p:nvPr/>
        </p:nvSpPr>
        <p:spPr>
          <a:xfrm>
            <a:off x="749808" y="3803904"/>
            <a:ext cx="10698480" cy="713232"/>
          </a:xfrm>
          <a:prstGeom prst="roundRect">
            <a:avLst>
              <a:gd name="adj" fmla="val 16667"/>
            </a:avLst>
          </a:prstGeom>
          <a:solidFill>
            <a:srgbClr val="EFF4F8"/>
          </a:solidFill>
          <a:ln w="12700" cap="flat" cmpd="sng">
            <a:solidFill>
              <a:srgbClr val="BECFD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8" name="Google Shape;728;p18"/>
          <p:cNvSpPr>
            <a:spLocks noGrp="1"/>
          </p:cNvSpPr>
          <p:nvPr/>
        </p:nvSpPr>
        <p:spPr>
          <a:xfrm>
            <a:off x="914400" y="3941063"/>
            <a:ext cx="103784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 panose="020B0604020202020204"/>
              <a:buNone/>
            </a:pPr>
            <a:r>
              <a:rPr sz="12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Спільна координація НАН України: довіра • каталоги • підтримка • метадані / PID • моніторинг • політики • Центр компетенції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9" name="Google Shape;729;p18"/>
          <p:cNvSpPr>
            <a:spLocks noGrp="1"/>
          </p:cNvSpPr>
          <p:nvPr/>
        </p:nvSpPr>
        <p:spPr>
          <a:xfrm>
            <a:off x="777250" y="4754874"/>
            <a:ext cx="5074800" cy="1182000"/>
          </a:xfrm>
          <a:prstGeom prst="roundRect">
            <a:avLst>
              <a:gd name="adj" fmla="val 16667"/>
            </a:avLst>
          </a:prstGeom>
          <a:solidFill>
            <a:srgbClr val="E6F6F6"/>
          </a:solidFill>
          <a:ln w="12700" cap="flat" cmpd="sng">
            <a:solidFill>
              <a:srgbClr val="CBD8E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0" name="Google Shape;730;p18"/>
          <p:cNvSpPr>
            <a:spLocks noGrp="1"/>
          </p:cNvSpPr>
          <p:nvPr/>
        </p:nvSpPr>
        <p:spPr>
          <a:xfrm>
            <a:off x="777240" y="4754880"/>
            <a:ext cx="64008" cy="960120"/>
          </a:xfrm>
          <a:prstGeom prst="rect">
            <a:avLst/>
          </a:prstGeom>
          <a:solidFill>
            <a:srgbClr val="0D8B9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1" name="Google Shape;731;p18"/>
          <p:cNvSpPr>
            <a:spLocks noGrp="1"/>
          </p:cNvSpPr>
          <p:nvPr/>
        </p:nvSpPr>
        <p:spPr>
          <a:xfrm>
            <a:off x="923544" y="4873752"/>
            <a:ext cx="4846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 panose="020B0604020202020204"/>
              <a:buNone/>
            </a:pPr>
            <a:r>
              <a:rPr sz="14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Чому не один великий вузол?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2" name="Google Shape;732;p18"/>
          <p:cNvSpPr>
            <a:spLocks noGrp="1"/>
          </p:cNvSpPr>
          <p:nvPr/>
        </p:nvSpPr>
        <p:spPr>
          <a:xfrm>
            <a:off x="923544" y="5285232"/>
            <a:ext cx="4846320" cy="33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 panose="020B0604020202020204"/>
              <a:buNone/>
            </a:pPr>
            <a:r>
              <a:rPr sz="114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Обмежені кошти, фрагментація ресурсів і дефіцит ІТ-фахівців роблять поступове нарощування спроможності реалістичнішим.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3" name="Google Shape;733;p18"/>
          <p:cNvSpPr>
            <a:spLocks noGrp="1"/>
          </p:cNvSpPr>
          <p:nvPr/>
        </p:nvSpPr>
        <p:spPr>
          <a:xfrm>
            <a:off x="6144775" y="4754874"/>
            <a:ext cx="5074800" cy="1182000"/>
          </a:xfrm>
          <a:prstGeom prst="roundRect">
            <a:avLst>
              <a:gd name="adj" fmla="val 16667"/>
            </a:avLst>
          </a:prstGeom>
          <a:solidFill>
            <a:srgbClr val="F2ECF9"/>
          </a:solidFill>
          <a:ln w="12700" cap="flat" cmpd="sng">
            <a:solidFill>
              <a:srgbClr val="CBD8E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4" name="Google Shape;734;p18"/>
          <p:cNvSpPr>
            <a:spLocks noGrp="1"/>
          </p:cNvSpPr>
          <p:nvPr/>
        </p:nvSpPr>
        <p:spPr>
          <a:xfrm>
            <a:off x="6144768" y="4754880"/>
            <a:ext cx="64008" cy="960120"/>
          </a:xfrm>
          <a:prstGeom prst="rect">
            <a:avLst/>
          </a:prstGeom>
          <a:solidFill>
            <a:srgbClr val="69439F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5" name="Google Shape;735;p18"/>
          <p:cNvSpPr>
            <a:spLocks noGrp="1"/>
          </p:cNvSpPr>
          <p:nvPr/>
        </p:nvSpPr>
        <p:spPr>
          <a:xfrm>
            <a:off x="6291072" y="4873752"/>
            <a:ext cx="4846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 panose="020B0604020202020204"/>
              <a:buNone/>
            </a:pPr>
            <a:r>
              <a:rPr sz="14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Логіка моделі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6" name="Google Shape;736;p18"/>
          <p:cNvSpPr>
            <a:spLocks noGrp="1"/>
          </p:cNvSpPr>
          <p:nvPr/>
        </p:nvSpPr>
        <p:spPr>
          <a:xfrm>
            <a:off x="6291072" y="5285232"/>
            <a:ext cx="4846320" cy="33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10"/>
              <a:buFont typeface="Arial" panose="020B0604020202020204"/>
              <a:buNone/>
            </a:pPr>
            <a:r>
              <a:rPr sz="111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Концептуально близько до Німеччини, але організаційно — мала федерація автономних дослідницьких та е-інфраструктур, кожна з власним шляхом до EOSC.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8" name="Google Shape;738;p18"/>
          <p:cNvSpPr>
            <a:spLocks noGrp="1"/>
          </p:cNvSpPr>
          <p:nvPr/>
        </p:nvSpPr>
        <p:spPr>
          <a:xfrm>
            <a:off x="800103" y="6067598"/>
            <a:ext cx="10607040" cy="502920"/>
          </a:xfrm>
          <a:prstGeom prst="roundRect">
            <a:avLst>
              <a:gd name="adj" fmla="val 16667"/>
            </a:avLst>
          </a:prstGeom>
          <a:solidFill>
            <a:srgbClr val="0A3169"/>
          </a:solidFill>
          <a:ln w="9525" cap="flat" cmpd="sng">
            <a:solidFill>
              <a:srgbClr val="0A3169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9" name="Google Shape;739;p18"/>
          <p:cNvSpPr>
            <a:spLocks noGrp="1"/>
          </p:cNvSpPr>
          <p:nvPr/>
        </p:nvSpPr>
        <p:spPr>
          <a:xfrm>
            <a:off x="937263" y="6122462"/>
            <a:ext cx="103326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Принцип: готова сильна група не повинна чекати централізації — вона отримує автономний шлях до EOSC; інкубатор підтримує тих, хто ще не має повного операційного контуру.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0" name="Google Shape;740;p18"/>
          <p:cNvSpPr>
            <a:spLocks noGrp="1"/>
          </p:cNvSpPr>
          <p:nvPr/>
        </p:nvSpPr>
        <p:spPr>
          <a:xfrm>
            <a:off x="8131550" y="1251875"/>
            <a:ext cx="4059900" cy="788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З</a:t>
            </a:r>
            <a:r>
              <a:rPr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агородній </a:t>
            </a:r>
            <a:r>
              <a:rPr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А.Г. та інші. В</a:t>
            </a:r>
            <a:r>
              <a:rPr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ідкрита наука в НАН України: шлях  від інфраструктури до участі у Федерації EOSC. doi.org/10.15407/visn2026.09.007</a:t>
            </a:r>
            <a:endParaRPr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5" name="Google Shape;745;h557f1c3c58ee79fc_1_589"/>
          <p:cNvSpPr>
            <a:spLocks noGrp="1"/>
          </p:cNvSpPr>
          <p:nvPr/>
        </p:nvSpPr>
        <p:spPr>
          <a:xfrm>
            <a:off x="548611" y="195072"/>
            <a:ext cx="11094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 panose="020B0604020202020204"/>
              <a:buNone/>
            </a:pPr>
            <a:r>
              <a:rPr sz="2800" b="1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EOSC Federation Handbook v2.0: що він означає на практиці</a:t>
            </a:r>
            <a:endParaRPr sz="15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6" name="Google Shape;746;h557f1c3c58ee79fc_1_589"/>
          <p:cNvSpPr>
            <a:spLocks noGrp="1"/>
          </p:cNvSpPr>
          <p:nvPr/>
        </p:nvSpPr>
        <p:spPr>
          <a:xfrm>
            <a:off x="853395" y="841248"/>
            <a:ext cx="10484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Одна Федерація — дві різні перспективи: користувача і провайдера ресурсу</a:t>
            </a:r>
            <a:endParaRPr sz="20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7" name="Google Shape;747;h557f1c3c58ee79fc_1_589"/>
          <p:cNvSpPr>
            <a:spLocks noGrp="1"/>
          </p:cNvSpPr>
          <p:nvPr/>
        </p:nvSpPr>
        <p:spPr>
          <a:xfrm>
            <a:off x="585185" y="1341120"/>
            <a:ext cx="5181300" cy="4328100"/>
          </a:xfrm>
          <a:prstGeom prst="roundRect">
            <a:avLst>
              <a:gd name="adj" fmla="val 16667"/>
            </a:avLst>
          </a:prstGeom>
          <a:solidFill>
            <a:srgbClr val="EAF4FF"/>
          </a:solidFill>
          <a:ln w="23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8" name="Google Shape;748;h557f1c3c58ee79fc_1_589"/>
          <p:cNvSpPr>
            <a:spLocks noGrp="1"/>
          </p:cNvSpPr>
          <p:nvPr/>
        </p:nvSpPr>
        <p:spPr>
          <a:xfrm>
            <a:off x="6424841" y="1341120"/>
            <a:ext cx="5181300" cy="4328100"/>
          </a:xfrm>
          <a:prstGeom prst="roundRect">
            <a:avLst>
              <a:gd name="adj" fmla="val 16667"/>
            </a:avLst>
          </a:prstGeom>
          <a:solidFill>
            <a:srgbClr val="EAF7EF"/>
          </a:solidFill>
          <a:ln w="23700" cap="flat" cmpd="sng">
            <a:solidFill>
              <a:srgbClr val="248A5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9" name="Google Shape;749;h557f1c3c58ee79fc_1_589"/>
          <p:cNvSpPr>
            <a:spLocks noGrp="1"/>
          </p:cNvSpPr>
          <p:nvPr/>
        </p:nvSpPr>
        <p:spPr>
          <a:xfrm>
            <a:off x="853395" y="1475232"/>
            <a:ext cx="4632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 panose="020B0604020202020204"/>
              <a:buNone/>
            </a:pPr>
            <a:r>
              <a:rPr sz="23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Для дослідника / користувача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0" name="Google Shape;750;h557f1c3c58ee79fc_1_589"/>
          <p:cNvSpPr>
            <a:spLocks noGrp="1"/>
          </p:cNvSpPr>
          <p:nvPr/>
        </p:nvSpPr>
        <p:spPr>
          <a:xfrm>
            <a:off x="6693051" y="1475232"/>
            <a:ext cx="4632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 panose="020B0604020202020204"/>
              <a:buNone/>
            </a:pPr>
            <a:r>
              <a:rPr sz="2300" b="1" i="0" u="none" strike="noStrike" cap="none">
                <a:solidFill>
                  <a:srgbClr val="248A5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Для провайдера ресурсу / сервісу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1" name="Google Shape;751;h557f1c3c58ee79fc_1_589"/>
          <p:cNvSpPr>
            <a:spLocks noGrp="1"/>
          </p:cNvSpPr>
          <p:nvPr/>
        </p:nvSpPr>
        <p:spPr>
          <a:xfrm>
            <a:off x="950925" y="2170176"/>
            <a:ext cx="329100" cy="329100"/>
          </a:xfrm>
          <a:prstGeom prst="ellipse">
            <a:avLst/>
          </a:prstGeom>
          <a:solidFill>
            <a:srgbClr val="1664B5"/>
          </a:solidFill>
          <a:ln w="12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2" name="Google Shape;752;h557f1c3c58ee79fc_1_589"/>
          <p:cNvSpPr>
            <a:spLocks noGrp="1"/>
          </p:cNvSpPr>
          <p:nvPr/>
        </p:nvSpPr>
        <p:spPr>
          <a:xfrm>
            <a:off x="950925" y="2170176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3" name="Google Shape;753;h557f1c3c58ee79fc_1_589"/>
          <p:cNvSpPr>
            <a:spLocks noGrp="1"/>
          </p:cNvSpPr>
          <p:nvPr/>
        </p:nvSpPr>
        <p:spPr>
          <a:xfrm>
            <a:off x="1389814" y="2145792"/>
            <a:ext cx="1889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Знайти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4" name="Google Shape;754;h557f1c3c58ee79fc_1_589"/>
          <p:cNvSpPr>
            <a:spLocks noGrp="1"/>
          </p:cNvSpPr>
          <p:nvPr/>
        </p:nvSpPr>
        <p:spPr>
          <a:xfrm>
            <a:off x="3108794" y="2145792"/>
            <a:ext cx="2255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ресурс або сервіс</a:t>
            </a:r>
            <a:endParaRPr sz="23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5" name="Google Shape;755;h557f1c3c58ee79fc_1_589"/>
          <p:cNvSpPr>
            <a:spLocks noGrp="1"/>
          </p:cNvSpPr>
          <p:nvPr/>
        </p:nvSpPr>
        <p:spPr>
          <a:xfrm>
            <a:off x="950925" y="2804160"/>
            <a:ext cx="329100" cy="329100"/>
          </a:xfrm>
          <a:prstGeom prst="ellipse">
            <a:avLst/>
          </a:prstGeom>
          <a:solidFill>
            <a:srgbClr val="1664B5"/>
          </a:solidFill>
          <a:ln w="12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6" name="Google Shape;756;h557f1c3c58ee79fc_1_589"/>
          <p:cNvSpPr>
            <a:spLocks noGrp="1"/>
          </p:cNvSpPr>
          <p:nvPr/>
        </p:nvSpPr>
        <p:spPr>
          <a:xfrm>
            <a:off x="950925" y="2804160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7" name="Google Shape;757;h557f1c3c58ee79fc_1_589"/>
          <p:cNvSpPr>
            <a:spLocks noGrp="1"/>
          </p:cNvSpPr>
          <p:nvPr/>
        </p:nvSpPr>
        <p:spPr>
          <a:xfrm>
            <a:off x="1389814" y="2779775"/>
            <a:ext cx="1889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Увійти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8" name="Google Shape;758;h557f1c3c58ee79fc_1_589"/>
          <p:cNvSpPr>
            <a:spLocks noGrp="1"/>
          </p:cNvSpPr>
          <p:nvPr/>
        </p:nvSpPr>
        <p:spPr>
          <a:xfrm>
            <a:off x="3108794" y="2779775"/>
            <a:ext cx="2255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через federated AAI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59" name="Google Shape;759;h557f1c3c58ee79fc_1_589"/>
          <p:cNvSpPr>
            <a:spLocks noGrp="1"/>
          </p:cNvSpPr>
          <p:nvPr/>
        </p:nvSpPr>
        <p:spPr>
          <a:xfrm>
            <a:off x="950925" y="3438144"/>
            <a:ext cx="329100" cy="329100"/>
          </a:xfrm>
          <a:prstGeom prst="ellipse">
            <a:avLst/>
          </a:prstGeom>
          <a:solidFill>
            <a:srgbClr val="1664B5"/>
          </a:solidFill>
          <a:ln w="12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0" name="Google Shape;760;h557f1c3c58ee79fc_1_589"/>
          <p:cNvSpPr>
            <a:spLocks noGrp="1"/>
          </p:cNvSpPr>
          <p:nvPr/>
        </p:nvSpPr>
        <p:spPr>
          <a:xfrm>
            <a:off x="950925" y="3438144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1" name="Google Shape;761;h557f1c3c58ee79fc_1_589"/>
          <p:cNvSpPr>
            <a:spLocks noGrp="1"/>
          </p:cNvSpPr>
          <p:nvPr/>
        </p:nvSpPr>
        <p:spPr>
          <a:xfrm>
            <a:off x="1389814" y="3413760"/>
            <a:ext cx="1889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Отримати доступ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2" name="Google Shape;762;h557f1c3c58ee79fc_1_589"/>
          <p:cNvSpPr>
            <a:spLocks noGrp="1"/>
          </p:cNvSpPr>
          <p:nvPr/>
        </p:nvSpPr>
        <p:spPr>
          <a:xfrm>
            <a:off x="3279219" y="3413773"/>
            <a:ext cx="2255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за правилами Node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3" name="Google Shape;763;h557f1c3c58ee79fc_1_589"/>
          <p:cNvSpPr>
            <a:spLocks noGrp="1"/>
          </p:cNvSpPr>
          <p:nvPr/>
        </p:nvSpPr>
        <p:spPr>
          <a:xfrm>
            <a:off x="950925" y="4072128"/>
            <a:ext cx="329100" cy="329100"/>
          </a:xfrm>
          <a:prstGeom prst="ellipse">
            <a:avLst/>
          </a:prstGeom>
          <a:solidFill>
            <a:srgbClr val="1664B5"/>
          </a:solidFill>
          <a:ln w="12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4" name="Google Shape;764;h557f1c3c58ee79fc_1_589"/>
          <p:cNvSpPr>
            <a:spLocks noGrp="1"/>
          </p:cNvSpPr>
          <p:nvPr/>
        </p:nvSpPr>
        <p:spPr>
          <a:xfrm>
            <a:off x="950925" y="4072128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5" name="Google Shape;765;h557f1c3c58ee79fc_1_589"/>
          <p:cNvSpPr>
            <a:spLocks noGrp="1"/>
          </p:cNvSpPr>
          <p:nvPr/>
        </p:nvSpPr>
        <p:spPr>
          <a:xfrm>
            <a:off x="1389814" y="4047744"/>
            <a:ext cx="1889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Використати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6" name="Google Shape;766;h557f1c3c58ee79fc_1_589"/>
          <p:cNvSpPr>
            <a:spLocks noGrp="1"/>
          </p:cNvSpPr>
          <p:nvPr/>
        </p:nvSpPr>
        <p:spPr>
          <a:xfrm>
            <a:off x="3108800" y="4047750"/>
            <a:ext cx="2425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/ compute / workflow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7" name="Google Shape;767;h557f1c3c58ee79fc_1_589"/>
          <p:cNvSpPr>
            <a:spLocks noGrp="1"/>
          </p:cNvSpPr>
          <p:nvPr/>
        </p:nvSpPr>
        <p:spPr>
          <a:xfrm>
            <a:off x="950925" y="4706112"/>
            <a:ext cx="329100" cy="329100"/>
          </a:xfrm>
          <a:prstGeom prst="ellipse">
            <a:avLst/>
          </a:prstGeom>
          <a:solidFill>
            <a:srgbClr val="1664B5"/>
          </a:solidFill>
          <a:ln w="12700" cap="flat" cmpd="sng">
            <a:solidFill>
              <a:srgbClr val="1664B5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8" name="Google Shape;768;h557f1c3c58ee79fc_1_589"/>
          <p:cNvSpPr>
            <a:spLocks noGrp="1"/>
          </p:cNvSpPr>
          <p:nvPr/>
        </p:nvSpPr>
        <p:spPr>
          <a:xfrm>
            <a:off x="950925" y="4706112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9" name="Google Shape;769;h557f1c3c58ee79fc_1_589"/>
          <p:cNvSpPr>
            <a:spLocks noGrp="1"/>
          </p:cNvSpPr>
          <p:nvPr/>
        </p:nvSpPr>
        <p:spPr>
          <a:xfrm>
            <a:off x="1389814" y="4625578"/>
            <a:ext cx="188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1" i="0" u="none" strike="noStrike" cap="none">
                <a:solidFill>
                  <a:srgbClr val="1664B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Повторно використати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0" name="Google Shape;770;h557f1c3c58ee79fc_1_589"/>
          <p:cNvSpPr>
            <a:spLocks noGrp="1"/>
          </p:cNvSpPr>
          <p:nvPr/>
        </p:nvSpPr>
        <p:spPr>
          <a:xfrm>
            <a:off x="3127044" y="4610278"/>
            <a:ext cx="22554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результат у новому дослідженні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1" name="Google Shape;771;h557f1c3c58ee79fc_1_589"/>
          <p:cNvSpPr>
            <a:spLocks noGrp="1"/>
          </p:cNvSpPr>
          <p:nvPr/>
        </p:nvSpPr>
        <p:spPr>
          <a:xfrm>
            <a:off x="6790575" y="2306225"/>
            <a:ext cx="329100" cy="329100"/>
          </a:xfrm>
          <a:prstGeom prst="ellipse">
            <a:avLst/>
          </a:prstGeom>
          <a:solidFill>
            <a:srgbClr val="248A54"/>
          </a:solidFill>
          <a:ln w="12700" cap="flat" cmpd="sng">
            <a:solidFill>
              <a:srgbClr val="248A5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2" name="Google Shape;772;h557f1c3c58ee79fc_1_589"/>
          <p:cNvSpPr>
            <a:spLocks noGrp="1"/>
          </p:cNvSpPr>
          <p:nvPr/>
        </p:nvSpPr>
        <p:spPr>
          <a:xfrm>
            <a:off x="6790575" y="2262575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3" name="Google Shape;773;h557f1c3c58ee79fc_1_589"/>
          <p:cNvSpPr>
            <a:spLocks noGrp="1"/>
          </p:cNvSpPr>
          <p:nvPr/>
        </p:nvSpPr>
        <p:spPr>
          <a:xfrm>
            <a:off x="7192971" y="2267717"/>
            <a:ext cx="1889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248A5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Описати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4" name="Google Shape;774;h557f1c3c58ee79fc_1_589"/>
          <p:cNvSpPr>
            <a:spLocks noGrp="1"/>
          </p:cNvSpPr>
          <p:nvPr/>
        </p:nvSpPr>
        <p:spPr>
          <a:xfrm>
            <a:off x="8948451" y="2283017"/>
            <a:ext cx="2255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resource + metadata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5" name="Google Shape;775;h557f1c3c58ee79fc_1_589"/>
          <p:cNvSpPr>
            <a:spLocks noGrp="1"/>
          </p:cNvSpPr>
          <p:nvPr/>
        </p:nvSpPr>
        <p:spPr>
          <a:xfrm>
            <a:off x="6790582" y="2804160"/>
            <a:ext cx="329100" cy="329100"/>
          </a:xfrm>
          <a:prstGeom prst="ellipse">
            <a:avLst/>
          </a:prstGeom>
          <a:solidFill>
            <a:srgbClr val="248A54"/>
          </a:solidFill>
          <a:ln w="12700" cap="flat" cmpd="sng">
            <a:solidFill>
              <a:srgbClr val="248A5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6" name="Google Shape;776;h557f1c3c58ee79fc_1_589"/>
          <p:cNvSpPr>
            <a:spLocks noGrp="1"/>
          </p:cNvSpPr>
          <p:nvPr/>
        </p:nvSpPr>
        <p:spPr>
          <a:xfrm>
            <a:off x="6790582" y="2804160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7" name="Google Shape;777;h557f1c3c58ee79fc_1_589"/>
          <p:cNvSpPr>
            <a:spLocks noGrp="1"/>
          </p:cNvSpPr>
          <p:nvPr/>
        </p:nvSpPr>
        <p:spPr>
          <a:xfrm>
            <a:off x="7229471" y="2779775"/>
            <a:ext cx="1889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248A5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Визначити доступ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8" name="Google Shape;778;h557f1c3c58ee79fc_1_589"/>
          <p:cNvSpPr>
            <a:spLocks noGrp="1"/>
          </p:cNvSpPr>
          <p:nvPr/>
        </p:nvSpPr>
        <p:spPr>
          <a:xfrm>
            <a:off x="9387500" y="2771076"/>
            <a:ext cx="2061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policy / AUP / SLA</a:t>
            </a:r>
            <a:endParaRPr sz="22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9" name="Google Shape;779;h557f1c3c58ee79fc_1_589"/>
          <p:cNvSpPr>
            <a:spLocks noGrp="1"/>
          </p:cNvSpPr>
          <p:nvPr/>
        </p:nvSpPr>
        <p:spPr>
          <a:xfrm>
            <a:off x="6790582" y="3438144"/>
            <a:ext cx="329100" cy="329100"/>
          </a:xfrm>
          <a:prstGeom prst="ellipse">
            <a:avLst/>
          </a:prstGeom>
          <a:solidFill>
            <a:srgbClr val="248A54"/>
          </a:solidFill>
          <a:ln w="12700" cap="flat" cmpd="sng">
            <a:solidFill>
              <a:srgbClr val="248A5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0" name="Google Shape;780;h557f1c3c58ee79fc_1_589"/>
          <p:cNvSpPr>
            <a:spLocks noGrp="1"/>
          </p:cNvSpPr>
          <p:nvPr/>
        </p:nvSpPr>
        <p:spPr>
          <a:xfrm>
            <a:off x="6790582" y="3438144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1" name="Google Shape;781;h557f1c3c58ee79fc_1_589"/>
          <p:cNvSpPr>
            <a:spLocks noGrp="1"/>
          </p:cNvSpPr>
          <p:nvPr/>
        </p:nvSpPr>
        <p:spPr>
          <a:xfrm>
            <a:off x="7229471" y="3413760"/>
            <a:ext cx="18894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248A5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Підготувати інтеграцію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2" name="Google Shape;782;h557f1c3c58ee79fc_1_589"/>
          <p:cNvSpPr>
            <a:spLocks noGrp="1"/>
          </p:cNvSpPr>
          <p:nvPr/>
        </p:nvSpPr>
        <p:spPr>
          <a:xfrm>
            <a:off x="8948451" y="3490035"/>
            <a:ext cx="225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AAI + API + endpoint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3" name="Google Shape;783;h557f1c3c58ee79fc_1_589"/>
          <p:cNvSpPr>
            <a:spLocks noGrp="1"/>
          </p:cNvSpPr>
          <p:nvPr/>
        </p:nvSpPr>
        <p:spPr>
          <a:xfrm>
            <a:off x="6790582" y="4072128"/>
            <a:ext cx="329100" cy="329100"/>
          </a:xfrm>
          <a:prstGeom prst="ellipse">
            <a:avLst/>
          </a:prstGeom>
          <a:solidFill>
            <a:srgbClr val="248A54"/>
          </a:solidFill>
          <a:ln w="12700" cap="flat" cmpd="sng">
            <a:solidFill>
              <a:srgbClr val="248A5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4" name="Google Shape;784;h557f1c3c58ee79fc_1_589"/>
          <p:cNvSpPr>
            <a:spLocks noGrp="1"/>
          </p:cNvSpPr>
          <p:nvPr/>
        </p:nvSpPr>
        <p:spPr>
          <a:xfrm>
            <a:off x="6790582" y="4072128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5" name="Google Shape;785;h557f1c3c58ee79fc_1_589"/>
          <p:cNvSpPr>
            <a:spLocks noGrp="1"/>
          </p:cNvSpPr>
          <p:nvPr/>
        </p:nvSpPr>
        <p:spPr>
          <a:xfrm>
            <a:off x="7229471" y="4047744"/>
            <a:ext cx="1889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248A5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Onboard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6" name="Google Shape;786;h557f1c3c58ee79fc_1_589"/>
          <p:cNvSpPr>
            <a:spLocks noGrp="1"/>
          </p:cNvSpPr>
          <p:nvPr/>
        </p:nvSpPr>
        <p:spPr>
          <a:xfrm>
            <a:off x="8948451" y="4047744"/>
            <a:ext cx="2255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до існуючого EOSC Node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7" name="Google Shape;787;h557f1c3c58ee79fc_1_589"/>
          <p:cNvSpPr>
            <a:spLocks noGrp="1"/>
          </p:cNvSpPr>
          <p:nvPr/>
        </p:nvSpPr>
        <p:spPr>
          <a:xfrm>
            <a:off x="6790582" y="4706112"/>
            <a:ext cx="329100" cy="329100"/>
          </a:xfrm>
          <a:prstGeom prst="ellipse">
            <a:avLst/>
          </a:prstGeom>
          <a:solidFill>
            <a:srgbClr val="248A54"/>
          </a:solidFill>
          <a:ln w="12700" cap="flat" cmpd="sng">
            <a:solidFill>
              <a:srgbClr val="248A5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8" name="Google Shape;788;h557f1c3c58ee79fc_1_589"/>
          <p:cNvSpPr>
            <a:spLocks noGrp="1"/>
          </p:cNvSpPr>
          <p:nvPr/>
        </p:nvSpPr>
        <p:spPr>
          <a:xfrm>
            <a:off x="6790582" y="4706112"/>
            <a:ext cx="329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89" name="Google Shape;789;h557f1c3c58ee79fc_1_589"/>
          <p:cNvSpPr>
            <a:spLocks noGrp="1"/>
          </p:cNvSpPr>
          <p:nvPr/>
        </p:nvSpPr>
        <p:spPr>
          <a:xfrm>
            <a:off x="7229471" y="4681728"/>
            <a:ext cx="1889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248A5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Експлуатувати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0" name="Google Shape;790;h557f1c3c58ee79fc_1_589"/>
          <p:cNvSpPr>
            <a:spLocks noGrp="1"/>
          </p:cNvSpPr>
          <p:nvPr/>
        </p:nvSpPr>
        <p:spPr>
          <a:xfrm>
            <a:off x="8948451" y="4563391"/>
            <a:ext cx="2255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 + monitoring + updates</a:t>
            </a:r>
            <a:endParaRPr sz="21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1" name="Google Shape;791;h557f1c3c58ee79fc_1_589"/>
          <p:cNvSpPr>
            <a:spLocks noGrp="1"/>
          </p:cNvSpPr>
          <p:nvPr/>
        </p:nvSpPr>
        <p:spPr>
          <a:xfrm>
            <a:off x="1036265" y="5827776"/>
            <a:ext cx="4693800" cy="463200"/>
          </a:xfrm>
          <a:prstGeom prst="roundRect">
            <a:avLst>
              <a:gd name="adj" fmla="val 16667"/>
            </a:avLst>
          </a:prstGeom>
          <a:solidFill>
            <a:srgbClr val="F0ECFA"/>
          </a:solidFill>
          <a:ln w="16925" cap="flat" cmpd="sng">
            <a:solidFill>
              <a:srgbClr val="5E3B9C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2" name="Google Shape;792;h557f1c3c58ee79fc_1_589"/>
          <p:cNvSpPr>
            <a:spLocks noGrp="1"/>
          </p:cNvSpPr>
          <p:nvPr/>
        </p:nvSpPr>
        <p:spPr>
          <a:xfrm>
            <a:off x="1133796" y="5852160"/>
            <a:ext cx="4511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5E3B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Шлях A: створити EOSC Node → enrolment</a:t>
            </a:r>
            <a:endParaRPr sz="2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3" name="Google Shape;793;h557f1c3c58ee79fc_1_589"/>
          <p:cNvSpPr>
            <a:spLocks noGrp="1"/>
          </p:cNvSpPr>
          <p:nvPr/>
        </p:nvSpPr>
        <p:spPr>
          <a:xfrm>
            <a:off x="6461416" y="5827776"/>
            <a:ext cx="4693800" cy="463200"/>
          </a:xfrm>
          <a:prstGeom prst="roundRect">
            <a:avLst>
              <a:gd name="adj" fmla="val 16667"/>
            </a:avLst>
          </a:prstGeom>
          <a:solidFill>
            <a:srgbClr val="FFF2E2"/>
          </a:solidFill>
          <a:ln w="16925" cap="flat" cmpd="sng">
            <a:solidFill>
              <a:srgbClr val="D98324"/>
            </a:solidFill>
            <a:prstDash val="solid"/>
            <a:round/>
            <a:headEnd type="none" w="sm" len="sm"/>
            <a:tailEnd type="none" w="sm" len="sm"/>
          </a:ln>
          <a:effectLst>
            <a:outerShdw blurRad="53331" dist="30666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21900" tIns="60925" rIns="121900" bIns="60925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4" name="Google Shape;794;h557f1c3c58ee79fc_1_589"/>
          <p:cNvSpPr>
            <a:spLocks noGrp="1"/>
          </p:cNvSpPr>
          <p:nvPr/>
        </p:nvSpPr>
        <p:spPr>
          <a:xfrm>
            <a:off x="6571138" y="5852160"/>
            <a:ext cx="4486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sz="1500" b="1" i="0" u="none" strike="noStrike" cap="none">
                <a:solidFill>
                  <a:srgbClr val="D98324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Шлях B: підключити ресурс → onboarding</a:t>
            </a:r>
            <a:endParaRPr sz="21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5" name="Google Shape;795;h557f1c3c58ee79fc_1_589"/>
          <p:cNvSpPr>
            <a:spLocks noGrp="1"/>
          </p:cNvSpPr>
          <p:nvPr/>
        </p:nvSpPr>
        <p:spPr>
          <a:xfrm>
            <a:off x="4226155" y="5154449"/>
            <a:ext cx="3608700" cy="554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sz="1400" b="1" i="0" u="none" strike="noStrike" cap="none">
                <a:solidFill>
                  <a:srgbClr val="0B235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Провайдер ресурсу ≠ оператор EOSC Node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6" name="Google Shape;796;h557f1c3c58ee79fc_1_589"/>
          <p:cNvSpPr>
            <a:spLocks noGrp="1"/>
          </p:cNvSpPr>
          <p:nvPr/>
        </p:nvSpPr>
        <p:spPr>
          <a:xfrm>
            <a:off x="341358" y="6449568"/>
            <a:ext cx="5364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sz="1000" b="0" i="0" u="none" strike="noStrike" cap="none">
                <a:solidFill>
                  <a:srgbClr val="5C667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7" name="Google Shape;797;h557f1c3c58ee79fc_1_589"/>
          <p:cNvSpPr>
            <a:spLocks noGrp="1"/>
          </p:cNvSpPr>
          <p:nvPr/>
        </p:nvSpPr>
        <p:spPr>
          <a:xfrm>
            <a:off x="5729935" y="6400800"/>
            <a:ext cx="6095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60925" rIns="60925" bIns="60925" anchor="ctr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</a:pPr>
            <a:r>
              <a:rPr sz="900" b="0" i="0" u="none" strike="noStrike" cap="none">
                <a:solidFill>
                  <a:srgbClr val="5C667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Джерело: EOSC Federation Handbook v2.0 (30.01.2026), chapters 4–6</a:t>
            </a:r>
            <a:endParaRPr sz="19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03" name="Google Shape;803;h557f1c3c58ee79fc_1_699"/>
          <p:cNvSpPr>
            <a:spLocks noGrp="1"/>
          </p:cNvSpPr>
          <p:nvPr/>
        </p:nvSpPr>
        <p:spPr>
          <a:xfrm>
            <a:off x="502920" y="164592"/>
            <a:ext cx="42976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sz="105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III. НАН УКРАЇНИ ТА MATSCI-NASU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4" name="Google Shape;804;h557f1c3c58ee79fc_1_699"/>
          <p:cNvSpPr>
            <a:spLocks noGrp="1"/>
          </p:cNvSpPr>
          <p:nvPr/>
        </p:nvSpPr>
        <p:spPr>
          <a:xfrm>
            <a:off x="502920" y="420624"/>
            <a:ext cx="109728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 panose="020B0604020202020204"/>
              <a:buNone/>
            </a:pPr>
            <a:r>
              <a:rPr sz="25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MATSCI-NASU: можливий міжвузловий сценарій з MatOSC та EGI</a:t>
            </a:r>
            <a:endParaRPr sz="12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5" name="Google Shape;805;h557f1c3c58ee79fc_1_699"/>
          <p:cNvSpPr>
            <a:spLocks noGrp="1"/>
          </p:cNvSpPr>
          <p:nvPr/>
        </p:nvSpPr>
        <p:spPr>
          <a:xfrm>
            <a:off x="530352" y="941832"/>
            <a:ext cx="10881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 panose="020B0604020202020204"/>
              <a:buNone/>
            </a:pPr>
            <a:r>
              <a:rPr sz="1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Пілот має перевіряти не окрему AAI, а наскрізну взаємодію: пошук → доступ → обчислення / workflow → FAIR-публікація → повторне використання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6" name="Google Shape;806;h557f1c3c58ee79fc_1_699"/>
          <p:cNvSpPr>
            <a:spLocks noGrp="1"/>
          </p:cNvSpPr>
          <p:nvPr/>
        </p:nvSpPr>
        <p:spPr>
          <a:xfrm>
            <a:off x="6400800" y="6510528"/>
            <a:ext cx="530352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Джерела: EOSC Association — MATSCI-NASU, MatOSC, Building the EOSC Federation / EGI, 2026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7" name="Google Shape;807;h557f1c3c58ee79fc_1_699"/>
          <p:cNvSpPr>
            <a:spLocks noGrp="1"/>
          </p:cNvSpPr>
          <p:nvPr/>
        </p:nvSpPr>
        <p:spPr>
          <a:xfrm>
            <a:off x="384048" y="6510528"/>
            <a:ext cx="36576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 panose="020B0604020202020204"/>
              <a:buNone/>
            </a:pPr>
            <a:r>
              <a:rPr sz="750" b="0" i="0" u="none" strike="noStrike" cap="none">
                <a:solidFill>
                  <a:srgbClr val="6E7882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https://fair-center.bitp.kyiv.ua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8" name="Google Shape;808;h557f1c3c58ee79fc_1_699"/>
          <p:cNvSpPr>
            <a:spLocks noGrp="1"/>
          </p:cNvSpPr>
          <p:nvPr/>
        </p:nvSpPr>
        <p:spPr>
          <a:xfrm>
            <a:off x="594360" y="1463040"/>
            <a:ext cx="3063240" cy="3429000"/>
          </a:xfrm>
          <a:prstGeom prst="roundRect">
            <a:avLst>
              <a:gd name="adj" fmla="val 16667"/>
            </a:avLst>
          </a:prstGeom>
          <a:solidFill>
            <a:srgbClr val="F2ECF9"/>
          </a:solidFill>
          <a:ln w="12700" cap="flat" cmpd="sng">
            <a:solidFill>
              <a:srgbClr val="CBD8E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9" name="Google Shape;809;h557f1c3c58ee79fc_1_699"/>
          <p:cNvSpPr>
            <a:spLocks noGrp="1"/>
          </p:cNvSpPr>
          <p:nvPr/>
        </p:nvSpPr>
        <p:spPr>
          <a:xfrm>
            <a:off x="594360" y="1463040"/>
            <a:ext cx="64008" cy="3429000"/>
          </a:xfrm>
          <a:prstGeom prst="rect">
            <a:avLst/>
          </a:prstGeom>
          <a:solidFill>
            <a:srgbClr val="69439F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0" name="Google Shape;810;h557f1c3c58ee79fc_1_699"/>
          <p:cNvSpPr>
            <a:spLocks noGrp="1"/>
          </p:cNvSpPr>
          <p:nvPr/>
        </p:nvSpPr>
        <p:spPr>
          <a:xfrm>
            <a:off x="740664" y="1581912"/>
            <a:ext cx="28346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 panose="020B0604020202020204"/>
              <a:buNone/>
            </a:pPr>
            <a:r>
              <a:rPr sz="16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MatOSC — доменний контур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1" name="Google Shape;811;h557f1c3c58ee79fc_1_699"/>
          <p:cNvSpPr>
            <a:spLocks noGrp="1"/>
          </p:cNvSpPr>
          <p:nvPr/>
        </p:nvSpPr>
        <p:spPr>
          <a:xfrm>
            <a:off x="676588" y="2352109"/>
            <a:ext cx="28347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узгодження матеріалознавчих метаданих і семантики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federated discovery / каталоги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сумісність робочих процесів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sz="16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підготовка європейського тематичного вузла з матеріалознавства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2" name="Google Shape;812;h557f1c3c58ee79fc_1_699"/>
          <p:cNvSpPr>
            <a:spLocks noGrp="1"/>
          </p:cNvSpPr>
          <p:nvPr/>
        </p:nvSpPr>
        <p:spPr>
          <a:xfrm>
            <a:off x="3822200" y="1463051"/>
            <a:ext cx="4526400" cy="3584400"/>
          </a:xfrm>
          <a:prstGeom prst="roundRect">
            <a:avLst>
              <a:gd name="adj" fmla="val 16667"/>
            </a:avLst>
          </a:prstGeom>
          <a:solidFill>
            <a:srgbClr val="E8F3FC"/>
          </a:solidFill>
          <a:ln w="12700" cap="flat" cmpd="sng">
            <a:solidFill>
              <a:srgbClr val="CBD8E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3" name="Google Shape;813;h557f1c3c58ee79fc_1_699"/>
          <p:cNvSpPr>
            <a:spLocks noGrp="1"/>
          </p:cNvSpPr>
          <p:nvPr/>
        </p:nvSpPr>
        <p:spPr>
          <a:xfrm>
            <a:off x="3822191" y="1298448"/>
            <a:ext cx="64008" cy="3749039"/>
          </a:xfrm>
          <a:prstGeom prst="rect">
            <a:avLst/>
          </a:prstGeom>
          <a:solidFill>
            <a:srgbClr val="1E62B1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4" name="Google Shape;814;h557f1c3c58ee79fc_1_699"/>
          <p:cNvSpPr>
            <a:spLocks noGrp="1"/>
          </p:cNvSpPr>
          <p:nvPr/>
        </p:nvSpPr>
        <p:spPr>
          <a:xfrm>
            <a:off x="3941058" y="1593483"/>
            <a:ext cx="42978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MATSCI-NASU — пілот НАН України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5" name="Google Shape;815;h557f1c3c58ee79fc_1_699"/>
          <p:cNvSpPr>
            <a:spLocks noGrp="1"/>
          </p:cNvSpPr>
          <p:nvPr/>
        </p:nvSpPr>
        <p:spPr>
          <a:xfrm>
            <a:off x="3968445" y="2153813"/>
            <a:ext cx="4297800" cy="19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"/>
              <a:buFont typeface="Arial" panose="020B0604020202020204"/>
              <a:buNone/>
            </a:pPr>
            <a:r>
              <a:rPr sz="172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DFT → MLIP → MD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"/>
              <a:buFont typeface="Arial" panose="020B0604020202020204"/>
              <a:buNone/>
            </a:pPr>
            <a:endParaRPr sz="1720" b="0" i="0" u="none" strike="noStrike" cap="none">
              <a:solidFill>
                <a:srgbClr val="25364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"/>
              <a:buFont typeface="Arial" panose="020B0604020202020204"/>
              <a:buNone/>
            </a:pPr>
            <a:r>
              <a:rPr sz="172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FAIR-пакет: дані • software • workflow • provenance • metadata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"/>
              <a:buFont typeface="Arial" panose="020B0604020202020204"/>
              <a:buNone/>
            </a:pPr>
            <a:endParaRPr sz="1720" b="0" i="0" u="none" strike="noStrike" cap="none">
              <a:solidFill>
                <a:srgbClr val="25364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0"/>
              <a:buFont typeface="Arial" panose="020B0604020202020204"/>
              <a:buNone/>
            </a:pPr>
            <a:r>
              <a:rPr sz="172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DataverseUA / PID • політики доступу • навчання і курація</a:t>
            </a:r>
            <a:endParaRPr sz="1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6" name="Google Shape;816;h557f1c3c58ee79fc_1_699"/>
          <p:cNvSpPr>
            <a:spLocks noGrp="1"/>
          </p:cNvSpPr>
          <p:nvPr/>
        </p:nvSpPr>
        <p:spPr>
          <a:xfrm>
            <a:off x="8522208" y="1463040"/>
            <a:ext cx="3063240" cy="3429000"/>
          </a:xfrm>
          <a:prstGeom prst="roundRect">
            <a:avLst>
              <a:gd name="adj" fmla="val 16667"/>
            </a:avLst>
          </a:prstGeom>
          <a:solidFill>
            <a:srgbClr val="E9F7ED"/>
          </a:solidFill>
          <a:ln w="12700" cap="flat" cmpd="sng">
            <a:solidFill>
              <a:srgbClr val="CBD8E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7" name="Google Shape;817;h557f1c3c58ee79fc_1_699"/>
          <p:cNvSpPr>
            <a:spLocks noGrp="1"/>
          </p:cNvSpPr>
          <p:nvPr/>
        </p:nvSpPr>
        <p:spPr>
          <a:xfrm>
            <a:off x="8522208" y="1463040"/>
            <a:ext cx="64008" cy="3429000"/>
          </a:xfrm>
          <a:prstGeom prst="rect">
            <a:avLst/>
          </a:prstGeom>
          <a:solidFill>
            <a:srgbClr val="318E4D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8" name="Google Shape;818;h557f1c3c58ee79fc_1_699"/>
          <p:cNvSpPr>
            <a:spLocks noGrp="1"/>
          </p:cNvSpPr>
          <p:nvPr/>
        </p:nvSpPr>
        <p:spPr>
          <a:xfrm>
            <a:off x="8668512" y="1581912"/>
            <a:ext cx="2834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 panose="020B0604020202020204"/>
              <a:buNone/>
            </a:pPr>
            <a:r>
              <a:rPr sz="1650" b="1" i="0" u="none" strike="noStrike" cap="none">
                <a:solidFill>
                  <a:srgbClr val="0A31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EGI  e-інфраструктура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19" name="Google Shape;819;h557f1c3c58ee79fc_1_699"/>
          <p:cNvSpPr>
            <a:spLocks noGrp="1"/>
          </p:cNvSpPr>
          <p:nvPr/>
        </p:nvSpPr>
        <p:spPr>
          <a:xfrm>
            <a:off x="8513087" y="2141492"/>
            <a:ext cx="2834700" cy="23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federated compute / cloud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storage і transfer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AAI / access як одна з можливостей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sz="1800" b="0" i="0" u="none" strike="noStrike" cap="none">
                <a:solidFill>
                  <a:srgbClr val="25364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виконання частини міжвузлового наукового сценарію</a:t>
            </a:r>
            <a:endParaRPr sz="2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cxnSp>
        <p:nvCxnSpPr>
          <p:cNvPr id="820" name="Google Shape;820;h557f1c3c58ee79fc_1_699"/>
          <p:cNvCxnSpPr/>
          <p:nvPr/>
        </p:nvCxnSpPr>
        <p:spPr>
          <a:xfrm>
            <a:off x="3657600" y="3063240"/>
            <a:ext cx="164591" cy="0"/>
          </a:xfrm>
          <a:prstGeom prst="straightConnector1">
            <a:avLst/>
          </a:prstGeom>
          <a:ln w="25400" cap="flat">
            <a:solidFill>
              <a:srgbClr val="6943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821" name="Google Shape;821;h557f1c3c58ee79fc_1_699"/>
          <p:cNvCxnSpPr/>
          <p:nvPr/>
        </p:nvCxnSpPr>
        <p:spPr>
          <a:xfrm>
            <a:off x="8348472" y="3063240"/>
            <a:ext cx="173736" cy="0"/>
          </a:xfrm>
          <a:prstGeom prst="straightConnector1">
            <a:avLst/>
          </a:prstGeom>
          <a:ln w="25400" cap="flat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822" name="Google Shape;822;h557f1c3c58ee79fc_1_699"/>
          <p:cNvSpPr>
            <a:spLocks noGrp="1"/>
          </p:cNvSpPr>
          <p:nvPr/>
        </p:nvSpPr>
        <p:spPr>
          <a:xfrm>
            <a:off x="685800" y="5276088"/>
            <a:ext cx="1993392" cy="5669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50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3" name="Google Shape;823;h557f1c3c58ee79fc_1_699"/>
          <p:cNvSpPr>
            <a:spLocks noGrp="1"/>
          </p:cNvSpPr>
          <p:nvPr/>
        </p:nvSpPr>
        <p:spPr>
          <a:xfrm>
            <a:off x="758952" y="5367528"/>
            <a:ext cx="329184" cy="329184"/>
          </a:xfrm>
          <a:prstGeom prst="ellipse">
            <a:avLst/>
          </a:prstGeom>
          <a:solidFill>
            <a:srgbClr val="1E62B1"/>
          </a:solidFill>
          <a:ln w="9525" cap="flat" cmpd="sng">
            <a:solidFill>
              <a:srgbClr val="1E62B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4" name="Google Shape;824;h557f1c3c58ee79fc_1_699"/>
          <p:cNvSpPr>
            <a:spLocks noGrp="1"/>
          </p:cNvSpPr>
          <p:nvPr/>
        </p:nvSpPr>
        <p:spPr>
          <a:xfrm>
            <a:off x="777240" y="5449824"/>
            <a:ext cx="29260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sz="10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5" name="Google Shape;825;h557f1c3c58ee79fc_1_699"/>
          <p:cNvSpPr>
            <a:spLocks noGrp="1"/>
          </p:cNvSpPr>
          <p:nvPr/>
        </p:nvSpPr>
        <p:spPr>
          <a:xfrm>
            <a:off x="1124712" y="5404104"/>
            <a:ext cx="144475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 panose="020B0604020202020204"/>
              <a:buNone/>
            </a:pPr>
            <a:r>
              <a:rPr sz="1080" b="1" i="0" u="none" strike="noStrike" cap="none">
                <a:solidFill>
                  <a:srgbClr val="1E62B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FIND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6" name="Google Shape;826;h557f1c3c58ee79fc_1_699"/>
          <p:cNvSpPr>
            <a:spLocks noGrp="1"/>
          </p:cNvSpPr>
          <p:nvPr/>
        </p:nvSpPr>
        <p:spPr>
          <a:xfrm>
            <a:off x="2953512" y="5276088"/>
            <a:ext cx="1993392" cy="5669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50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7" name="Google Shape;827;h557f1c3c58ee79fc_1_699"/>
          <p:cNvSpPr>
            <a:spLocks noGrp="1"/>
          </p:cNvSpPr>
          <p:nvPr/>
        </p:nvSpPr>
        <p:spPr>
          <a:xfrm>
            <a:off x="3026664" y="5367528"/>
            <a:ext cx="329184" cy="329184"/>
          </a:xfrm>
          <a:prstGeom prst="ellipse">
            <a:avLst/>
          </a:prstGeom>
          <a:solidFill>
            <a:srgbClr val="0D8B97"/>
          </a:solidFill>
          <a:ln w="9525" cap="flat" cmpd="sng">
            <a:solidFill>
              <a:srgbClr val="0D8B9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8" name="Google Shape;828;h557f1c3c58ee79fc_1_699"/>
          <p:cNvSpPr>
            <a:spLocks noGrp="1"/>
          </p:cNvSpPr>
          <p:nvPr/>
        </p:nvSpPr>
        <p:spPr>
          <a:xfrm>
            <a:off x="3044952" y="5449824"/>
            <a:ext cx="29260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sz="10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9" name="Google Shape;829;h557f1c3c58ee79fc_1_699"/>
          <p:cNvSpPr>
            <a:spLocks noGrp="1"/>
          </p:cNvSpPr>
          <p:nvPr/>
        </p:nvSpPr>
        <p:spPr>
          <a:xfrm>
            <a:off x="3392424" y="5404104"/>
            <a:ext cx="144475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 panose="020B0604020202020204"/>
              <a:buNone/>
            </a:pPr>
            <a:r>
              <a:rPr sz="1080" b="1" i="0" u="none" strike="noStrike" cap="none">
                <a:solidFill>
                  <a:srgbClr val="0D8B9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ACCESS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0" name="Google Shape;830;h557f1c3c58ee79fc_1_699"/>
          <p:cNvSpPr>
            <a:spLocks noGrp="1"/>
          </p:cNvSpPr>
          <p:nvPr/>
        </p:nvSpPr>
        <p:spPr>
          <a:xfrm>
            <a:off x="5221224" y="5276088"/>
            <a:ext cx="1993392" cy="5669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50" cap="flat" cmpd="sng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1" name="Google Shape;831;h557f1c3c58ee79fc_1_699"/>
          <p:cNvSpPr>
            <a:spLocks noGrp="1"/>
          </p:cNvSpPr>
          <p:nvPr/>
        </p:nvSpPr>
        <p:spPr>
          <a:xfrm>
            <a:off x="5294376" y="5367528"/>
            <a:ext cx="329184" cy="329184"/>
          </a:xfrm>
          <a:prstGeom prst="ellipse">
            <a:avLst/>
          </a:prstGeom>
          <a:solidFill>
            <a:srgbClr val="318E4D"/>
          </a:solidFill>
          <a:ln w="9525" cap="flat" cmpd="sng">
            <a:solidFill>
              <a:srgbClr val="318E4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2" name="Google Shape;832;h557f1c3c58ee79fc_1_699"/>
          <p:cNvSpPr>
            <a:spLocks noGrp="1"/>
          </p:cNvSpPr>
          <p:nvPr/>
        </p:nvSpPr>
        <p:spPr>
          <a:xfrm>
            <a:off x="5312664" y="5449824"/>
            <a:ext cx="29260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sz="10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3" name="Google Shape;833;h557f1c3c58ee79fc_1_699"/>
          <p:cNvSpPr>
            <a:spLocks noGrp="1"/>
          </p:cNvSpPr>
          <p:nvPr/>
        </p:nvSpPr>
        <p:spPr>
          <a:xfrm>
            <a:off x="5660136" y="5404104"/>
            <a:ext cx="144475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 panose="020B0604020202020204"/>
              <a:buNone/>
            </a:pPr>
            <a:r>
              <a:rPr sz="1080" b="1" i="0" u="none" strike="noStrike" cap="none">
                <a:solidFill>
                  <a:srgbClr val="318E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COMPUTE / WORKFLOW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4" name="Google Shape;834;h557f1c3c58ee79fc_1_699"/>
          <p:cNvSpPr>
            <a:spLocks noGrp="1"/>
          </p:cNvSpPr>
          <p:nvPr/>
        </p:nvSpPr>
        <p:spPr>
          <a:xfrm>
            <a:off x="7488936" y="5276088"/>
            <a:ext cx="1993392" cy="5669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50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5" name="Google Shape;835;h557f1c3c58ee79fc_1_699"/>
          <p:cNvSpPr>
            <a:spLocks noGrp="1"/>
          </p:cNvSpPr>
          <p:nvPr/>
        </p:nvSpPr>
        <p:spPr>
          <a:xfrm>
            <a:off x="7562088" y="5367528"/>
            <a:ext cx="329184" cy="329184"/>
          </a:xfrm>
          <a:prstGeom prst="ellipse">
            <a:avLst/>
          </a:prstGeom>
          <a:solidFill>
            <a:srgbClr val="EF990E"/>
          </a:solidFill>
          <a:ln w="9525" cap="flat" cmpd="sng">
            <a:solidFill>
              <a:srgbClr val="EF990E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6" name="Google Shape;836;h557f1c3c58ee79fc_1_699"/>
          <p:cNvSpPr>
            <a:spLocks noGrp="1"/>
          </p:cNvSpPr>
          <p:nvPr/>
        </p:nvSpPr>
        <p:spPr>
          <a:xfrm>
            <a:off x="7580375" y="5449824"/>
            <a:ext cx="29260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sz="10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7" name="Google Shape;837;h557f1c3c58ee79fc_1_699"/>
          <p:cNvSpPr>
            <a:spLocks noGrp="1"/>
          </p:cNvSpPr>
          <p:nvPr/>
        </p:nvSpPr>
        <p:spPr>
          <a:xfrm>
            <a:off x="7927848" y="5404104"/>
            <a:ext cx="144475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 panose="020B0604020202020204"/>
              <a:buNone/>
            </a:pPr>
            <a:r>
              <a:rPr sz="1080" b="1" i="0" u="none" strike="noStrike" cap="none">
                <a:solidFill>
                  <a:srgbClr val="EF990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PACKAGE / PUBLISH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8" name="Google Shape;838;h557f1c3c58ee79fc_1_699"/>
          <p:cNvSpPr>
            <a:spLocks noGrp="1"/>
          </p:cNvSpPr>
          <p:nvPr/>
        </p:nvSpPr>
        <p:spPr>
          <a:xfrm>
            <a:off x="9756648" y="5276088"/>
            <a:ext cx="1993392" cy="5669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50" cap="flat" cmpd="sng">
            <a:solidFill>
              <a:srgbClr val="6943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9" name="Google Shape;839;h557f1c3c58ee79fc_1_699"/>
          <p:cNvSpPr>
            <a:spLocks noGrp="1"/>
          </p:cNvSpPr>
          <p:nvPr/>
        </p:nvSpPr>
        <p:spPr>
          <a:xfrm>
            <a:off x="9829800" y="5367528"/>
            <a:ext cx="329184" cy="329184"/>
          </a:xfrm>
          <a:prstGeom prst="ellipse">
            <a:avLst/>
          </a:prstGeom>
          <a:solidFill>
            <a:srgbClr val="69439F"/>
          </a:solidFill>
          <a:ln w="9525" cap="flat" cmpd="sng">
            <a:solidFill>
              <a:srgbClr val="6943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0" name="Google Shape;840;h557f1c3c58ee79fc_1_699"/>
          <p:cNvSpPr>
            <a:spLocks noGrp="1"/>
          </p:cNvSpPr>
          <p:nvPr/>
        </p:nvSpPr>
        <p:spPr>
          <a:xfrm>
            <a:off x="9848088" y="5449824"/>
            <a:ext cx="292608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sz="1000" b="1" i="0" u="none" strike="noStrike" cap="none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1" name="Google Shape;841;h557f1c3c58ee79fc_1_699"/>
          <p:cNvSpPr>
            <a:spLocks noGrp="1"/>
          </p:cNvSpPr>
          <p:nvPr/>
        </p:nvSpPr>
        <p:spPr>
          <a:xfrm>
            <a:off x="10195560" y="5404104"/>
            <a:ext cx="144475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" tIns="12700" rIns="12700" bIns="12700" anchor="ctr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Arial" panose="020B0604020202020204"/>
              <a:buNone/>
            </a:pPr>
            <a:r>
              <a:rPr sz="1080" b="1" i="0" u="none" strike="noStrike" cap="none">
                <a:solidFill>
                  <a:srgbClr val="69439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REUSE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42" name="Google Shape;842;h557f1c3c58ee79fc_1_699"/>
          <p:cNvSpPr>
            <a:spLocks noGrp="1"/>
          </p:cNvSpPr>
          <p:nvPr/>
        </p:nvSpPr>
        <p:spPr>
          <a:xfrm>
            <a:off x="777240" y="5989320"/>
            <a:ext cx="10652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 panose="020B0604020202020204"/>
              <a:buNone/>
            </a:pPr>
            <a:r>
              <a:rPr sz="1050" b="0" i="0" u="none" strike="noStrike" cap="none">
                <a:solidFill>
                  <a:srgbClr val="4F5B6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Можливі інтеграції: конкретні технічні ролі MatOSC, EGI та MATSCI-NASU мають бути погоджені в межах пілоту.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5111</Words>
  <Application>WPS Presentation</Application>
  <PresentationFormat>Converted Presentation</PresentationFormat>
  <Paragraphs>294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2026-10-19T19:28:02Z</dcterms:created>
  <dcterms:modified xsi:type="dcterms:W3CDTF">2026-10-19T19:28:02Z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99B5973CC02C474B9792215E8BFE57E3_13</vt:lpwstr>
  </property>
  <property fmtid="{D5CDD505-2E9C-101B-9397-08002B2CF9AE}" pid="3" name="KSOProductBuildVer">
    <vt:lpwstr>1033-12.1.0.29162</vt:lpwstr>
  </property>
</Properties>
</file>