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8.svg" ContentType="image/svg+xml"/>
  <Override PartName="/ppt/media/image31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6.svg" ContentType="image/svg+xml"/>
  <Override PartName="/ppt/media/image4.svg" ContentType="image/svg+xml"/>
  <Override PartName="/ppt/media/image42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4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8288000" cy="10287000"/>
  <p:notesSz cx="6858000" cy="9144000"/>
  <p:embeddedFontLst>
    <p:embeddedFont>
      <p:font typeface="Poppins Bold" panose="00000800000000000000"/>
      <p:bold r:id="rId31"/>
    </p:embeddedFont>
    <p:embeddedFont>
      <p:font typeface="Poppins" panose="00000500000000000000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6.fntdata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hyperlink" Target="https://opendata.nas.gov.ua/" TargetMode="External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svg"/><Relationship Id="rId7" Type="http://schemas.openxmlformats.org/officeDocument/2006/relationships/image" Target="../media/image20.svg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sv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hyperlink" Target="https://opendata.bitp.kyiv.ua/registration/" TargetMode="Externa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svg"/><Relationship Id="rId8" Type="http://schemas.openxmlformats.org/officeDocument/2006/relationships/image" Target="../media/image31.svg"/><Relationship Id="rId7" Type="http://schemas.openxmlformats.org/officeDocument/2006/relationships/image" Target="../media/image16.svg"/><Relationship Id="rId6" Type="http://schemas.openxmlformats.org/officeDocument/2006/relationships/image" Target="../media/image30.png"/><Relationship Id="rId5" Type="http://schemas.openxmlformats.org/officeDocument/2006/relationships/image" Target="../media/image15.svg"/><Relationship Id="rId4" Type="http://schemas.openxmlformats.org/officeDocument/2006/relationships/image" Target="../media/image29.png"/><Relationship Id="rId3" Type="http://schemas.openxmlformats.org/officeDocument/2006/relationships/image" Target="../media/image28.svg"/><Relationship Id="rId2" Type="http://schemas.openxmlformats.org/officeDocument/2006/relationships/image" Target="../media/image3.png"/><Relationship Id="rId16" Type="http://schemas.openxmlformats.org/officeDocument/2006/relationships/notesSlide" Target="../notesSlides/notesSlide10.xml"/><Relationship Id="rId15" Type="http://schemas.openxmlformats.org/officeDocument/2006/relationships/slideLayout" Target="../slideLayouts/slideLayout7.xml"/><Relationship Id="rId14" Type="http://schemas.openxmlformats.org/officeDocument/2006/relationships/hyperlink" Target="https://guides.dataverse.org/en/latest/user/dataset-management.html#id19" TargetMode="External"/><Relationship Id="rId13" Type="http://schemas.openxmlformats.org/officeDocument/2006/relationships/image" Target="../media/image36.svg"/><Relationship Id="rId12" Type="http://schemas.openxmlformats.org/officeDocument/2006/relationships/image" Target="../media/image35.svg"/><Relationship Id="rId11" Type="http://schemas.openxmlformats.org/officeDocument/2006/relationships/image" Target="../media/image34.svg"/><Relationship Id="rId10" Type="http://schemas.openxmlformats.org/officeDocument/2006/relationships/image" Target="../media/image33.svg"/><Relationship Id="rId1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guides.dataverse.org/en/latest/user/dataset-management.html#id19" TargetMode="External"/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Relationship Id="rId3" Type="http://schemas.openxmlformats.org/officeDocument/2006/relationships/image" Target="../media/image54.png"/><Relationship Id="rId2" Type="http://schemas.openxmlformats.org/officeDocument/2006/relationships/image" Target="../media/image53.sv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dataverse.org/" TargetMode="Externa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hyperlink" Target="https://old.nas.gov.ua/UA/Org/Pages/default.aspx?OrgID=0000298" TargetMode="External"/><Relationship Id="rId8" Type="http://schemas.openxmlformats.org/officeDocument/2006/relationships/hyperlink" Target="https://www.old.nas.gov.ua/UA/Department/Pages/default.aspx?DepartmentID=0001941" TargetMode="External"/><Relationship Id="rId7" Type="http://schemas.openxmlformats.org/officeDocument/2006/relationships/hyperlink" Target="https://www.old.nas.gov.ua/UA/Org/Pages/default.aspx?OrgID=0000279" TargetMode="External"/><Relationship Id="rId6" Type="http://schemas.openxmlformats.org/officeDocument/2006/relationships/hyperlink" Target="https://old.nas.gov.ua/UA/PersonalSite/Pages/default.aspx?PersonID=0000021060" TargetMode="External"/><Relationship Id="rId5" Type="http://schemas.openxmlformats.org/officeDocument/2006/relationships/hyperlink" Target="https://www.old.nas.gov.ua/UA/PersonalSite/Pages/Contacts.aspx?PersonID=0000011952" TargetMode="External"/><Relationship Id="rId4" Type="http://schemas.openxmlformats.org/officeDocument/2006/relationships/hyperlink" Target="https://www.old.nas.gov.ua/UA/PersonalSite/Pages/default.aspx?PersonID=0000023021" TargetMode="External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4" Type="http://schemas.openxmlformats.org/officeDocument/2006/relationships/notesSlide" Target="../notesSlides/notesSlide24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.svg"/><Relationship Id="rId11" Type="http://schemas.openxmlformats.org/officeDocument/2006/relationships/image" Target="../media/image14.png"/><Relationship Id="rId10" Type="http://schemas.openxmlformats.org/officeDocument/2006/relationships/hyperlink" Target="https://old.nas.gov.ua/UA/Department/Pages/default.aspx?DepartmentID=0000974" TargetMode="External"/><Relationship Id="rId1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reeform 2"/>
          <p:cNvSpPr>
            <a:spLocks noGrp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4777" b="-14777"/>
            </a:stretch>
          </a:blipFill>
        </p:spPr>
      </p:sp>
      <p:sp>
        <p:nvSpPr>
          <p:cNvPr id="4" name="Freeform 4"/>
          <p:cNvSpPr>
            <a:spLocks noGrp="1"/>
          </p:cNvSpPr>
          <p:nvPr/>
        </p:nvSpPr>
        <p:spPr>
          <a:xfrm>
            <a:off x="11191686" y="-645695"/>
            <a:ext cx="11465329" cy="9853017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5" name="TextBox 5"/>
          <p:cNvSpPr>
            <a:spLocks noGrp="1"/>
          </p:cNvSpPr>
          <p:nvPr/>
        </p:nvSpPr>
        <p:spPr>
          <a:xfrm>
            <a:off x="12803997" y="-1451850"/>
            <a:ext cx="8240705" cy="10659172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7" name="Freeform 7"/>
          <p:cNvSpPr>
            <a:spLocks noGrp="1"/>
          </p:cNvSpPr>
          <p:nvPr/>
        </p:nvSpPr>
        <p:spPr>
          <a:xfrm>
            <a:off x="11634151" y="-645695"/>
            <a:ext cx="13274342" cy="11407638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Box 8"/>
          <p:cNvSpPr>
            <a:spLocks noGrp="1"/>
          </p:cNvSpPr>
          <p:nvPr/>
        </p:nvSpPr>
        <p:spPr>
          <a:xfrm>
            <a:off x="13500855" y="-1579047"/>
            <a:ext cx="9540933" cy="1234099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spcBef>
                <a:spcPct val="0"/>
              </a:spcBef>
              <a:buNone/>
            </a:pPr>
          </a:p>
        </p:txBody>
      </p:sp>
      <p:sp>
        <p:nvSpPr>
          <p:cNvPr id="10" name="Freeform 10"/>
          <p:cNvSpPr>
            <a:spLocks noGrp="1"/>
          </p:cNvSpPr>
          <p:nvPr/>
        </p:nvSpPr>
        <p:spPr>
          <a:xfrm>
            <a:off x="11990181" y="336760"/>
            <a:ext cx="7769806" cy="9755774"/>
          </a:xfrm>
          <a:custGeom>
            <a:avLst/>
            <a:gdLst/>
            <a:ahLst/>
            <a:cxnLst/>
            <a:rect l="l" t="t" r="r" b="b"/>
            <a:pathLst>
              <a:path w="3897045" h="4893133">
                <a:moveTo>
                  <a:pt x="2922784" y="0"/>
                </a:moveTo>
                <a:lnTo>
                  <a:pt x="974261" y="0"/>
                </a:lnTo>
                <a:lnTo>
                  <a:pt x="0" y="2446566"/>
                </a:lnTo>
                <a:lnTo>
                  <a:pt x="974261" y="4893133"/>
                </a:lnTo>
                <a:lnTo>
                  <a:pt x="2922784" y="4893133"/>
                </a:lnTo>
                <a:lnTo>
                  <a:pt x="3897045" y="2446566"/>
                </a:lnTo>
                <a:close/>
              </a:path>
            </a:pathLst>
          </a:custGeom>
          <a:blipFill>
            <a:blip r:embed="rId2"/>
            <a:stretch>
              <a:fillRect l="-2486" r="-2486"/>
            </a:stretch>
          </a:blipFill>
        </p:spPr>
      </p:sp>
      <p:sp>
        <p:nvSpPr>
          <p:cNvPr id="12" name="Freeform 12"/>
          <p:cNvSpPr>
            <a:spLocks noGrp="1"/>
          </p:cNvSpPr>
          <p:nvPr/>
        </p:nvSpPr>
        <p:spPr>
          <a:xfrm>
            <a:off x="9427778" y="7004771"/>
            <a:ext cx="6108643" cy="5224531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0382253" y="9010617"/>
            <a:ext cx="4199692" cy="284550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5" name="Freeform 15"/>
          <p:cNvSpPr>
            <a:spLocks noGrp="1"/>
          </p:cNvSpPr>
          <p:nvPr/>
        </p:nvSpPr>
        <p:spPr>
          <a:xfrm>
            <a:off x="8780300" y="8149677"/>
            <a:ext cx="6108643" cy="5224531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9734775" y="10155523"/>
            <a:ext cx="4199692" cy="284550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8" name="Freeform 18"/>
          <p:cNvSpPr>
            <a:spLocks noGrp="1"/>
          </p:cNvSpPr>
          <p:nvPr/>
        </p:nvSpPr>
        <p:spPr>
          <a:xfrm>
            <a:off x="10140830" y="1260069"/>
            <a:ext cx="1573126" cy="1345445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9" name="TextBox 19"/>
          <p:cNvSpPr>
            <a:spLocks noGrp="1"/>
          </p:cNvSpPr>
          <p:nvPr/>
        </p:nvSpPr>
        <p:spPr>
          <a:xfrm>
            <a:off x="10386630" y="1776623"/>
            <a:ext cx="1081524" cy="73278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21" name="Freeform 21"/>
          <p:cNvSpPr>
            <a:spLocks noGrp="1"/>
          </p:cNvSpPr>
          <p:nvPr/>
        </p:nvSpPr>
        <p:spPr>
          <a:xfrm>
            <a:off x="10927393" y="-85376"/>
            <a:ext cx="1573126" cy="1345445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22" name="TextBox 22"/>
          <p:cNvSpPr>
            <a:spLocks noGrp="1"/>
          </p:cNvSpPr>
          <p:nvPr/>
        </p:nvSpPr>
        <p:spPr>
          <a:xfrm>
            <a:off x="11173193" y="431178"/>
            <a:ext cx="1081524" cy="73278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24" name="Freeform 24"/>
          <p:cNvSpPr>
            <a:spLocks noGrp="1"/>
          </p:cNvSpPr>
          <p:nvPr/>
        </p:nvSpPr>
        <p:spPr>
          <a:xfrm>
            <a:off x="10140830" y="2594306"/>
            <a:ext cx="1573126" cy="1345445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25" name="TextBox 25"/>
          <p:cNvSpPr>
            <a:spLocks noGrp="1"/>
          </p:cNvSpPr>
          <p:nvPr/>
        </p:nvSpPr>
        <p:spPr>
          <a:xfrm>
            <a:off x="10386630" y="3110860"/>
            <a:ext cx="1081524" cy="73278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27" name="Freeform 27"/>
          <p:cNvSpPr>
            <a:spLocks noGrp="1"/>
          </p:cNvSpPr>
          <p:nvPr/>
        </p:nvSpPr>
        <p:spPr>
          <a:xfrm>
            <a:off x="10916185" y="1248861"/>
            <a:ext cx="1573126" cy="1345445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28" name="TextBox 28"/>
          <p:cNvSpPr>
            <a:spLocks noGrp="1"/>
          </p:cNvSpPr>
          <p:nvPr/>
        </p:nvSpPr>
        <p:spPr>
          <a:xfrm>
            <a:off x="11161985" y="1765415"/>
            <a:ext cx="1081524" cy="73278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30" name="Freeform 30"/>
          <p:cNvSpPr>
            <a:spLocks noGrp="1"/>
          </p:cNvSpPr>
          <p:nvPr/>
        </p:nvSpPr>
        <p:spPr>
          <a:xfrm>
            <a:off x="10140830" y="-85376"/>
            <a:ext cx="1573126" cy="1345445"/>
          </a:xfrm>
          <a:custGeom>
            <a:avLst/>
            <a:gdLst/>
            <a:ahLst/>
            <a:cxnLst/>
            <a:rect l="l" t="t" r="r" b="b"/>
            <a:pathLst>
              <a:path w="831552" h="711200">
                <a:moveTo>
                  <a:pt x="415776" y="0"/>
                </a:moveTo>
                <a:lnTo>
                  <a:pt x="831552" y="711200"/>
                </a:lnTo>
                <a:lnTo>
                  <a:pt x="0" y="711200"/>
                </a:lnTo>
                <a:lnTo>
                  <a:pt x="415776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31" name="TextBox 31"/>
          <p:cNvSpPr>
            <a:spLocks noGrp="1"/>
          </p:cNvSpPr>
          <p:nvPr/>
        </p:nvSpPr>
        <p:spPr>
          <a:xfrm>
            <a:off x="10386630" y="431178"/>
            <a:ext cx="1081524" cy="73278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33" name="Freeform 33"/>
          <p:cNvSpPr>
            <a:spLocks noGrp="1"/>
          </p:cNvSpPr>
          <p:nvPr/>
        </p:nvSpPr>
        <p:spPr>
          <a:xfrm>
            <a:off x="1019175" y="8474665"/>
            <a:ext cx="783635" cy="78363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5170FF"/>
          </a:solidFill>
        </p:spPr>
      </p:sp>
      <p:sp>
        <p:nvSpPr>
          <p:cNvPr id="34" name="TextBox 34"/>
          <p:cNvSpPr>
            <a:spLocks noGrp="1"/>
          </p:cNvSpPr>
          <p:nvPr/>
        </p:nvSpPr>
        <p:spPr>
          <a:xfrm>
            <a:off x="1092640" y="8493031"/>
            <a:ext cx="636703" cy="691802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35" name="Freeform 35"/>
          <p:cNvSpPr>
            <a:spLocks noGrp="1"/>
          </p:cNvSpPr>
          <p:nvPr/>
        </p:nvSpPr>
        <p:spPr>
          <a:xfrm>
            <a:off x="1147489" y="8605853"/>
            <a:ext cx="527008" cy="521258"/>
          </a:xfrm>
          <a:custGeom>
            <a:avLst/>
            <a:gdLst/>
            <a:ahLst/>
            <a:cxnLst/>
            <a:rect l="l" t="t" r="r" b="b"/>
            <a:pathLst>
              <a:path w="527008" h="521258">
                <a:moveTo>
                  <a:pt x="0" y="0"/>
                </a:moveTo>
                <a:lnTo>
                  <a:pt x="527008" y="0"/>
                </a:lnTo>
                <a:lnTo>
                  <a:pt x="527008" y="521259"/>
                </a:lnTo>
                <a:lnTo>
                  <a:pt x="0" y="5212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>
            <a:spLocks noGrp="1"/>
          </p:cNvSpPr>
          <p:nvPr/>
        </p:nvSpPr>
        <p:spPr>
          <a:xfrm>
            <a:off x="598298" y="3080648"/>
            <a:ext cx="9771351" cy="18706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14490"/>
              </a:lnSpc>
              <a:buNone/>
            </a:pPr>
            <a:r>
              <a:rPr sz="1035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DATAVERSEUA</a:t>
            </a:r>
            <a:endParaRPr sz="1035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7" name="TextBox 37"/>
          <p:cNvSpPr>
            <a:spLocks noGrp="1"/>
          </p:cNvSpPr>
          <p:nvPr/>
        </p:nvSpPr>
        <p:spPr>
          <a:xfrm>
            <a:off x="2389736" y="4920826"/>
            <a:ext cx="8120288" cy="94347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7320"/>
              </a:lnSpc>
              <a:buNone/>
            </a:pPr>
            <a:r>
              <a:rPr sz="5230" b="1" spc="-156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Репозитарій</a:t>
            </a:r>
            <a:r>
              <a:rPr sz="5230" b="1" spc="-156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 даних</a:t>
            </a:r>
            <a:endParaRPr sz="5230" b="1" spc="-156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8" name="TextBox 38"/>
          <p:cNvSpPr>
            <a:spLocks noGrp="1"/>
          </p:cNvSpPr>
          <p:nvPr/>
        </p:nvSpPr>
        <p:spPr>
          <a:xfrm>
            <a:off x="1028700" y="6580110"/>
            <a:ext cx="4619858" cy="51003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910"/>
              </a:lnSpc>
              <a:buNone/>
            </a:pPr>
            <a:r>
              <a:rPr sz="279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09 жовтня </a:t>
            </a:r>
            <a:r>
              <a:rPr sz="279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2026</a:t>
            </a:r>
            <a:endParaRPr sz="279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39" name="TextBox 39"/>
          <p:cNvSpPr>
            <a:spLocks noGrp="1"/>
          </p:cNvSpPr>
          <p:nvPr/>
        </p:nvSpPr>
        <p:spPr>
          <a:xfrm>
            <a:off x="1958508" y="8758799"/>
            <a:ext cx="4475307" cy="3987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220"/>
              </a:lnSpc>
              <a:buNone/>
            </a:pPr>
            <a:r>
              <a:rPr sz="23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5"/>
              </a:rPr>
              <a:t>op</a:t>
            </a:r>
            <a:r>
              <a:rPr sz="23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5"/>
              </a:rPr>
              <a:t>endata.nas.gov.ua</a:t>
            </a:r>
            <a:endParaRPr sz="2300" u="sng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  <a:hlinkClick r:id="rId5"/>
            </a:endParaRPr>
          </a:p>
        </p:txBody>
      </p:sp>
      <p:sp>
        <p:nvSpPr>
          <p:cNvPr id="40" name="TextBox 40"/>
          <p:cNvSpPr>
            <a:spLocks noGrp="1"/>
          </p:cNvSpPr>
          <p:nvPr/>
        </p:nvSpPr>
        <p:spPr>
          <a:xfrm>
            <a:off x="1958508" y="8511250"/>
            <a:ext cx="2402870" cy="316691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2495"/>
              </a:lnSpc>
              <a:spcBef>
                <a:spcPct val="0"/>
              </a:spcBef>
              <a:buNone/>
            </a:pPr>
            <a:r>
              <a:rPr sz="178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Visit Our Website:</a:t>
            </a:r>
            <a:endParaRPr sz="178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0303595" y="-35308"/>
            <a:ext cx="7984405" cy="2061264"/>
          </a:xfrm>
          <a:custGeom>
            <a:avLst/>
            <a:gdLst/>
            <a:ahLst/>
            <a:cxnLst/>
            <a:rect l="l" t="t" r="r" b="b"/>
            <a:pathLst>
              <a:path w="2102889" h="542884">
                <a:moveTo>
                  <a:pt x="0" y="0"/>
                </a:moveTo>
                <a:lnTo>
                  <a:pt x="2102889" y="0"/>
                </a:lnTo>
                <a:lnTo>
                  <a:pt x="2102889" y="542884"/>
                </a:lnTo>
                <a:lnTo>
                  <a:pt x="0" y="542884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0303595" y="-288464"/>
            <a:ext cx="7984405" cy="23144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5" name="Freeform 5"/>
          <p:cNvSpPr>
            <a:spLocks noGrp="1"/>
          </p:cNvSpPr>
          <p:nvPr/>
        </p:nvSpPr>
        <p:spPr>
          <a:xfrm>
            <a:off x="861888" y="2994094"/>
            <a:ext cx="9102294" cy="7008882"/>
          </a:xfrm>
          <a:custGeom>
            <a:avLst/>
            <a:gdLst/>
            <a:ahLst/>
            <a:cxnLst/>
            <a:rect l="l" t="t" r="r" b="b"/>
            <a:pathLst>
              <a:path w="9102294" h="7008882">
                <a:moveTo>
                  <a:pt x="0" y="0"/>
                </a:moveTo>
                <a:lnTo>
                  <a:pt x="9102294" y="0"/>
                </a:lnTo>
                <a:lnTo>
                  <a:pt x="9102294" y="7008883"/>
                </a:lnTo>
                <a:lnTo>
                  <a:pt x="0" y="700888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47625" cap="sq">
            <a:solidFill>
              <a:srgbClr val="5170FF"/>
            </a:solidFill>
            <a:prstDash val="solid"/>
            <a:miter/>
          </a:ln>
        </p:spPr>
      </p:sp>
      <p:sp>
        <p:nvSpPr>
          <p:cNvPr id="7" name="Freeform 7"/>
          <p:cNvSpPr>
            <a:spLocks noGrp="1"/>
          </p:cNvSpPr>
          <p:nvPr/>
        </p:nvSpPr>
        <p:spPr>
          <a:xfrm>
            <a:off x="10303595" y="8156192"/>
            <a:ext cx="7984405" cy="2061264"/>
          </a:xfrm>
          <a:custGeom>
            <a:avLst/>
            <a:gdLst/>
            <a:ahLst/>
            <a:cxnLst/>
            <a:rect l="l" t="t" r="r" b="b"/>
            <a:pathLst>
              <a:path w="2102889" h="542884">
                <a:moveTo>
                  <a:pt x="0" y="0"/>
                </a:moveTo>
                <a:lnTo>
                  <a:pt x="2102889" y="0"/>
                </a:lnTo>
                <a:lnTo>
                  <a:pt x="2102889" y="542884"/>
                </a:lnTo>
                <a:lnTo>
                  <a:pt x="0" y="542884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8" name="TextBox 8"/>
          <p:cNvSpPr>
            <a:spLocks noGrp="1"/>
          </p:cNvSpPr>
          <p:nvPr/>
        </p:nvSpPr>
        <p:spPr>
          <a:xfrm>
            <a:off x="10303595" y="7903036"/>
            <a:ext cx="7984405" cy="23144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0833177" y="1057605"/>
            <a:ext cx="6925241" cy="3486722"/>
          </a:xfrm>
          <a:custGeom>
            <a:avLst/>
            <a:gdLst/>
            <a:ahLst/>
            <a:cxnLst/>
            <a:rect l="l" t="t" r="r" b="b"/>
            <a:pathLst>
              <a:path w="6925241" h="3486722">
                <a:moveTo>
                  <a:pt x="0" y="0"/>
                </a:moveTo>
                <a:lnTo>
                  <a:pt x="6925241" y="0"/>
                </a:lnTo>
                <a:lnTo>
                  <a:pt x="6925241" y="3486722"/>
                </a:lnTo>
                <a:lnTo>
                  <a:pt x="0" y="3486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5170FF"/>
            </a:solidFill>
            <a:prstDash val="solid"/>
            <a:miter/>
          </a:ln>
        </p:spPr>
      </p:sp>
      <p:sp>
        <p:nvSpPr>
          <p:cNvPr id="10" name="Freeform 10"/>
          <p:cNvSpPr>
            <a:spLocks noGrp="1"/>
          </p:cNvSpPr>
          <p:nvPr/>
        </p:nvSpPr>
        <p:spPr>
          <a:xfrm>
            <a:off x="10833177" y="4781080"/>
            <a:ext cx="6925241" cy="4991570"/>
          </a:xfrm>
          <a:custGeom>
            <a:avLst/>
            <a:gdLst/>
            <a:ahLst/>
            <a:cxnLst/>
            <a:rect l="l" t="t" r="r" b="b"/>
            <a:pathLst>
              <a:path w="6925241" h="4991570">
                <a:moveTo>
                  <a:pt x="0" y="0"/>
                </a:moveTo>
                <a:lnTo>
                  <a:pt x="6925241" y="0"/>
                </a:lnTo>
                <a:lnTo>
                  <a:pt x="6925241" y="4991570"/>
                </a:lnTo>
                <a:lnTo>
                  <a:pt x="0" y="4991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5170FF"/>
            </a:solidFill>
            <a:prstDash val="solid"/>
            <a:miter/>
          </a:ln>
        </p:spPr>
      </p:sp>
      <p:sp>
        <p:nvSpPr>
          <p:cNvPr id="11" name="TextBox 11"/>
          <p:cNvSpPr>
            <a:spLocks noGrp="1"/>
          </p:cNvSpPr>
          <p:nvPr/>
        </p:nvSpPr>
        <p:spPr>
          <a:xfrm>
            <a:off x="1028700" y="371805"/>
            <a:ext cx="7106334" cy="6858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950"/>
              </a:lnSpc>
              <a:buNone/>
            </a:pPr>
            <a:r>
              <a:rPr sz="4500" b="1" spc="-135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Вхід в систему</a:t>
            </a:r>
            <a:endParaRPr sz="4500" b="1" spc="-135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2" name="TextBox 12"/>
          <p:cNvSpPr>
            <a:spLocks noGrp="1"/>
          </p:cNvSpPr>
          <p:nvPr/>
        </p:nvSpPr>
        <p:spPr>
          <a:xfrm>
            <a:off x="905547" y="1204574"/>
            <a:ext cx="9058635" cy="8191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572770" lvl="1" indent="-286385" algn="just">
              <a:lnSpc>
                <a:spcPts val="3185"/>
              </a:lnSpc>
              <a:buFont typeface="Arial" panose="020B0604020202020204"/>
              <a:buChar char="•"/>
            </a:pPr>
            <a:r>
              <a:rPr sz="265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Єдиний вхід (SSO) за допомогою облікових даних національної академії наук </a:t>
            </a:r>
            <a:endParaRPr sz="265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13" name="TextBox 13"/>
          <p:cNvSpPr>
            <a:spLocks noGrp="1"/>
          </p:cNvSpPr>
          <p:nvPr/>
        </p:nvSpPr>
        <p:spPr>
          <a:xfrm>
            <a:off x="861888" y="2172712"/>
            <a:ext cx="8533908" cy="8191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572770" lvl="1" indent="-286385" algn="just">
              <a:lnSpc>
                <a:spcPts val="3185"/>
              </a:lnSpc>
              <a:buFont typeface="Arial" panose="020B0604020202020204"/>
              <a:buChar char="•"/>
            </a:pPr>
            <a:r>
              <a:rPr sz="265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Вхід за допомогою популярних провайдерів ORCID, Google</a:t>
            </a:r>
            <a:endParaRPr sz="265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-3170196" y="-325931"/>
            <a:ext cx="24561947" cy="2258023"/>
          </a:xfrm>
          <a:custGeom>
            <a:avLst/>
            <a:gdLst/>
            <a:ahLst/>
            <a:cxnLst/>
            <a:rect l="l" t="t" r="r" b="b"/>
            <a:pathLst>
              <a:path w="2380738" h="218865">
                <a:moveTo>
                  <a:pt x="2177538" y="0"/>
                </a:moveTo>
                <a:lnTo>
                  <a:pt x="0" y="0"/>
                </a:lnTo>
                <a:lnTo>
                  <a:pt x="203200" y="218865"/>
                </a:lnTo>
                <a:lnTo>
                  <a:pt x="2380738" y="218865"/>
                </a:lnTo>
                <a:lnTo>
                  <a:pt x="2177538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  <a:ln cap="sq">
            <a:noFill/>
            <a:prstDash val="solid"/>
            <a:miter/>
          </a:ln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-2121995" y="-719007"/>
            <a:ext cx="22465543" cy="265109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marL="0" lvl="0" indent="0" algn="ctr">
              <a:lnSpc>
                <a:spcPts val="2860"/>
              </a:lnSpc>
              <a:spcBef>
                <a:spcPct val="0"/>
              </a:spcBef>
              <a:buNone/>
            </a:pPr>
          </a:p>
        </p:txBody>
      </p:sp>
      <p:sp>
        <p:nvSpPr>
          <p:cNvPr id="5" name="TextBox 5"/>
          <p:cNvSpPr>
            <a:spLocks noGrp="1"/>
          </p:cNvSpPr>
          <p:nvPr/>
        </p:nvSpPr>
        <p:spPr>
          <a:xfrm>
            <a:off x="320589" y="1836842"/>
            <a:ext cx="7088553" cy="76946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ctr">
              <a:lnSpc>
                <a:spcPts val="4690"/>
              </a:lnSpc>
              <a:spcBef>
                <a:spcPct val="0"/>
              </a:spcBef>
              <a:buNone/>
            </a:pPr>
            <a:r>
              <a:rPr sz="34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Репозитарій Dataverse дозволяє ділитися, організовувати та архівувати ваші дані, а також демонструвати їх на вашому сайті.Також маєте повний контроль над вашими наборами даних: визначаєте, з ким ділитися даними та коли їх публікувати. Видимість вашого сайту також зростає, оскільки дані стають доступними для пошуку поряд із дослідженнями інших науковців.</a:t>
            </a:r>
            <a:endParaRPr sz="34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6" name="TextBox 6"/>
          <p:cNvSpPr>
            <a:spLocks noGrp="1"/>
          </p:cNvSpPr>
          <p:nvPr/>
        </p:nvSpPr>
        <p:spPr>
          <a:xfrm>
            <a:off x="-1229834" y="150495"/>
            <a:ext cx="19995521" cy="13430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ctr">
              <a:lnSpc>
                <a:spcPts val="10350"/>
              </a:lnSpc>
              <a:spcBef>
                <a:spcPct val="0"/>
              </a:spcBef>
              <a:buNone/>
            </a:pPr>
            <a:r>
              <a:rPr sz="7500" b="1" spc="-225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 Установи у DataverseUA</a:t>
            </a:r>
            <a:endParaRPr sz="7500" b="1" spc="-225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8" name="Freeform 8"/>
          <p:cNvSpPr>
            <a:spLocks noGrp="1"/>
          </p:cNvSpPr>
          <p:nvPr/>
        </p:nvSpPr>
        <p:spPr>
          <a:xfrm>
            <a:off x="11515043" y="3577505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9" name="TextBox 9"/>
          <p:cNvSpPr>
            <a:spLocks noGrp="1"/>
          </p:cNvSpPr>
          <p:nvPr/>
        </p:nvSpPr>
        <p:spPr>
          <a:xfrm>
            <a:off x="13419937" y="2625058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0" name="Freeform 10"/>
          <p:cNvSpPr>
            <a:spLocks noGrp="1"/>
          </p:cNvSpPr>
          <p:nvPr/>
        </p:nvSpPr>
        <p:spPr>
          <a:xfrm rot="1003348" flipV="1">
            <a:off x="-6606013" y="-3688274"/>
            <a:ext cx="7520618" cy="6724686"/>
          </a:xfrm>
          <a:custGeom>
            <a:avLst/>
            <a:gdLst/>
            <a:ahLst/>
            <a:cxnLst/>
            <a:rect l="l" t="t" r="r" b="b"/>
            <a:pathLst>
              <a:path w="7520618" h="6724686">
                <a:moveTo>
                  <a:pt x="0" y="6724686"/>
                </a:moveTo>
                <a:lnTo>
                  <a:pt x="7520618" y="6724686"/>
                </a:lnTo>
                <a:lnTo>
                  <a:pt x="7520618" y="0"/>
                </a:lnTo>
                <a:lnTo>
                  <a:pt x="0" y="0"/>
                </a:lnTo>
                <a:lnTo>
                  <a:pt x="0" y="6724686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>
            <a:spLocks noGrp="1"/>
          </p:cNvSpPr>
          <p:nvPr/>
        </p:nvSpPr>
        <p:spPr>
          <a:xfrm>
            <a:off x="7409142" y="2431735"/>
            <a:ext cx="10655877" cy="6966280"/>
          </a:xfrm>
          <a:custGeom>
            <a:avLst/>
            <a:gdLst/>
            <a:ahLst/>
            <a:cxnLst/>
            <a:rect l="l" t="t" r="r" b="b"/>
            <a:pathLst>
              <a:path w="10655877" h="6966280">
                <a:moveTo>
                  <a:pt x="0" y="0"/>
                </a:moveTo>
                <a:lnTo>
                  <a:pt x="10655877" y="0"/>
                </a:lnTo>
                <a:lnTo>
                  <a:pt x="10655877" y="6966279"/>
                </a:lnTo>
                <a:lnTo>
                  <a:pt x="0" y="6966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2845684" y="4951646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4750578" y="3999199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0" y="-35308"/>
            <a:ext cx="18287996" cy="2061264"/>
          </a:xfrm>
          <a:custGeom>
            <a:avLst/>
            <a:gdLst/>
            <a:ahLst/>
            <a:cxnLst/>
            <a:rect l="l" t="t" r="r" b="b"/>
            <a:pathLst>
              <a:path w="4816592" h="542884">
                <a:moveTo>
                  <a:pt x="0" y="0"/>
                </a:moveTo>
                <a:lnTo>
                  <a:pt x="4816592" y="0"/>
                </a:lnTo>
                <a:lnTo>
                  <a:pt x="4816592" y="542884"/>
                </a:lnTo>
                <a:lnTo>
                  <a:pt x="0" y="542884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0" y="-288464"/>
            <a:ext cx="18288000" cy="23144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8" name="Freeform 8"/>
          <p:cNvSpPr>
            <a:spLocks noGrp="1"/>
          </p:cNvSpPr>
          <p:nvPr/>
        </p:nvSpPr>
        <p:spPr>
          <a:xfrm>
            <a:off x="599981" y="1408996"/>
            <a:ext cx="7923622" cy="5229487"/>
          </a:xfrm>
          <a:custGeom>
            <a:avLst/>
            <a:gdLst/>
            <a:ahLst/>
            <a:cxnLst/>
            <a:rect l="l" t="t" r="r" b="b"/>
            <a:pathLst>
              <a:path w="7923622" h="5229487">
                <a:moveTo>
                  <a:pt x="0" y="0"/>
                </a:moveTo>
                <a:lnTo>
                  <a:pt x="7923622" y="0"/>
                </a:lnTo>
                <a:lnTo>
                  <a:pt x="7923622" y="5229487"/>
                </a:lnTo>
                <a:lnTo>
                  <a:pt x="0" y="5229487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4149" t="-18179" r="-35687" b="-26570"/>
            </a:stretch>
          </a:blipFill>
        </p:spPr>
      </p:sp>
      <p:sp>
        <p:nvSpPr>
          <p:cNvPr id="9" name="Freeform 9"/>
          <p:cNvSpPr>
            <a:spLocks noGrp="1"/>
          </p:cNvSpPr>
          <p:nvPr/>
        </p:nvSpPr>
        <p:spPr>
          <a:xfrm>
            <a:off x="9832363" y="1408996"/>
            <a:ext cx="7712977" cy="5100953"/>
          </a:xfrm>
          <a:custGeom>
            <a:avLst/>
            <a:gdLst/>
            <a:ahLst/>
            <a:cxnLst/>
            <a:rect l="l" t="t" r="r" b="b"/>
            <a:pathLst>
              <a:path w="7712977" h="5100953">
                <a:moveTo>
                  <a:pt x="0" y="0"/>
                </a:moveTo>
                <a:lnTo>
                  <a:pt x="7712977" y="0"/>
                </a:lnTo>
                <a:lnTo>
                  <a:pt x="7712977" y="5100953"/>
                </a:lnTo>
                <a:lnTo>
                  <a:pt x="0" y="5100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145" t="-22775" r="-39329" b="-25622"/>
            </a:stretch>
          </a:blipFill>
        </p:spPr>
      </p:sp>
      <p:sp>
        <p:nvSpPr>
          <p:cNvPr id="10" name="Freeform 10"/>
          <p:cNvSpPr>
            <a:spLocks noGrp="1"/>
          </p:cNvSpPr>
          <p:nvPr/>
        </p:nvSpPr>
        <p:spPr>
          <a:xfrm>
            <a:off x="5017316" y="6282437"/>
            <a:ext cx="7828368" cy="3575016"/>
          </a:xfrm>
          <a:custGeom>
            <a:avLst/>
            <a:gdLst/>
            <a:ahLst/>
            <a:cxnLst/>
            <a:rect l="l" t="t" r="r" b="b"/>
            <a:pathLst>
              <a:path w="7828368" h="3575016">
                <a:moveTo>
                  <a:pt x="0" y="0"/>
                </a:moveTo>
                <a:lnTo>
                  <a:pt x="7828368" y="0"/>
                </a:lnTo>
                <a:lnTo>
                  <a:pt x="7828368" y="3575016"/>
                </a:lnTo>
                <a:lnTo>
                  <a:pt x="0" y="35750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635" t="-27703" r="-36267" b="-84034"/>
            </a:stretch>
          </a:blipFill>
          <a:ln w="19050" cap="sq">
            <a:solidFill>
              <a:srgbClr val="5170FF"/>
            </a:solidFill>
            <a:prstDash val="solid"/>
            <a:miter/>
          </a:ln>
        </p:spPr>
      </p:sp>
      <p:sp>
        <p:nvSpPr>
          <p:cNvPr id="11" name="TextBox 11"/>
          <p:cNvSpPr>
            <a:spLocks noGrp="1"/>
          </p:cNvSpPr>
          <p:nvPr/>
        </p:nvSpPr>
        <p:spPr>
          <a:xfrm>
            <a:off x="29522" y="266560"/>
            <a:ext cx="18258478" cy="90466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ctr">
              <a:lnSpc>
                <a:spcPts val="6910"/>
              </a:lnSpc>
              <a:spcBef>
                <a:spcPct val="0"/>
              </a:spcBef>
              <a:buNone/>
            </a:pPr>
            <a:r>
              <a:rPr sz="5010" b="1" u="sng" spc="-150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Підпорядкованість у репозитарії НАН України</a:t>
            </a:r>
            <a:endParaRPr sz="5010" b="1" u="sng" spc="-150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0303595" y="-35308"/>
            <a:ext cx="7984405" cy="2061264"/>
          </a:xfrm>
          <a:custGeom>
            <a:avLst/>
            <a:gdLst/>
            <a:ahLst/>
            <a:cxnLst/>
            <a:rect l="l" t="t" r="r" b="b"/>
            <a:pathLst>
              <a:path w="2102889" h="542884">
                <a:moveTo>
                  <a:pt x="0" y="0"/>
                </a:moveTo>
                <a:lnTo>
                  <a:pt x="2102889" y="0"/>
                </a:lnTo>
                <a:lnTo>
                  <a:pt x="2102889" y="542884"/>
                </a:lnTo>
                <a:lnTo>
                  <a:pt x="0" y="542884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0303595" y="-288464"/>
            <a:ext cx="7984405" cy="23144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-205047" y="9258300"/>
            <a:ext cx="5088121" cy="1028700"/>
          </a:xfrm>
          <a:custGeom>
            <a:avLst/>
            <a:gdLst/>
            <a:ahLst/>
            <a:cxnLst/>
            <a:rect l="l" t="t" r="r" b="b"/>
            <a:pathLst>
              <a:path w="1340081" h="270933">
                <a:moveTo>
                  <a:pt x="0" y="0"/>
                </a:moveTo>
                <a:lnTo>
                  <a:pt x="1340081" y="0"/>
                </a:lnTo>
                <a:lnTo>
                  <a:pt x="1340081" y="270933"/>
                </a:lnTo>
                <a:lnTo>
                  <a:pt x="0" y="270933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-205047" y="9005144"/>
            <a:ext cx="5088121" cy="128185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4582679" y="8156192"/>
            <a:ext cx="13705321" cy="2285613"/>
          </a:xfrm>
          <a:custGeom>
            <a:avLst/>
            <a:gdLst/>
            <a:ahLst/>
            <a:cxnLst/>
            <a:rect l="l" t="t" r="r" b="b"/>
            <a:pathLst>
              <a:path w="3609632" h="601972">
                <a:moveTo>
                  <a:pt x="0" y="0"/>
                </a:moveTo>
                <a:lnTo>
                  <a:pt x="3609632" y="0"/>
                </a:lnTo>
                <a:lnTo>
                  <a:pt x="3609632" y="601972"/>
                </a:lnTo>
                <a:lnTo>
                  <a:pt x="0" y="601972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4582679" y="7903036"/>
            <a:ext cx="13705321" cy="253876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10975092" y="2025956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2879986" y="1073509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539952" y="5277035"/>
            <a:ext cx="17208097" cy="4495615"/>
          </a:xfrm>
          <a:custGeom>
            <a:avLst/>
            <a:gdLst/>
            <a:ahLst/>
            <a:cxnLst/>
            <a:rect l="l" t="t" r="r" b="b"/>
            <a:pathLst>
              <a:path w="17208097" h="4495615">
                <a:moveTo>
                  <a:pt x="0" y="0"/>
                </a:moveTo>
                <a:lnTo>
                  <a:pt x="17208096" y="0"/>
                </a:lnTo>
                <a:lnTo>
                  <a:pt x="17208096" y="4495615"/>
                </a:lnTo>
                <a:lnTo>
                  <a:pt x="0" y="449561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Freeform 15"/>
          <p:cNvSpPr>
            <a:spLocks noGrp="1"/>
          </p:cNvSpPr>
          <p:nvPr/>
        </p:nvSpPr>
        <p:spPr>
          <a:xfrm rot="1003348" flipV="1">
            <a:off x="11846743" y="-4158619"/>
            <a:ext cx="7520618" cy="6724686"/>
          </a:xfrm>
          <a:custGeom>
            <a:avLst/>
            <a:gdLst/>
            <a:ahLst/>
            <a:cxnLst/>
            <a:rect l="l" t="t" r="r" b="b"/>
            <a:pathLst>
              <a:path w="7520618" h="6724686">
                <a:moveTo>
                  <a:pt x="0" y="6724687"/>
                </a:moveTo>
                <a:lnTo>
                  <a:pt x="7520619" y="6724687"/>
                </a:lnTo>
                <a:lnTo>
                  <a:pt x="7520619" y="0"/>
                </a:lnTo>
                <a:lnTo>
                  <a:pt x="0" y="0"/>
                </a:lnTo>
                <a:lnTo>
                  <a:pt x="0" y="672468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3690361" y="3515375"/>
            <a:ext cx="10907279" cy="68707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5060"/>
              </a:lnSpc>
              <a:buNone/>
            </a:pP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Підтримувані схеми метаданих</a:t>
            </a:r>
            <a:endParaRPr sz="4600" b="1" spc="-138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7" name="TextBox 17"/>
          <p:cNvSpPr>
            <a:spLocks noGrp="1"/>
          </p:cNvSpPr>
          <p:nvPr/>
        </p:nvSpPr>
        <p:spPr>
          <a:xfrm>
            <a:off x="539952" y="288136"/>
            <a:ext cx="9308120" cy="276809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400"/>
              </a:lnSpc>
              <a:spcBef>
                <a:spcPct val="0"/>
              </a:spcBef>
              <a:buNone/>
            </a:pPr>
            <a:r>
              <a:rPr sz="314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Проект DataverseUA надає пріоритет відповідності стандартам метаданих, щоб полегшити зіставлення зі стандартними схемами та експорт у формат JSON (або XML для метаданих табличного файлу).</a:t>
            </a:r>
            <a:endParaRPr sz="314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2"/>
          <p:cNvSpPr>
            <a:spLocks noGrp="1"/>
          </p:cNvSpPr>
          <p:nvPr/>
        </p:nvSpPr>
        <p:spPr>
          <a:xfrm>
            <a:off x="470398" y="488107"/>
            <a:ext cx="17184630" cy="68268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  <a:buNone/>
            </a:pPr>
            <a:r>
              <a:rPr sz="34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🔑</a:t>
            </a:r>
            <a:r>
              <a:rPr sz="34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 Система ролей Dataverse</a:t>
            </a:r>
            <a:endParaRPr sz="34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4480"/>
              </a:lnSpc>
              <a:spcBef>
                <a:spcPct val="0"/>
              </a:spcBef>
              <a:buNone/>
            </a:p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Admin (Адміністратор) - повний контроль: створення, редагування, публікація, видалення, керування дозволами. Має 14 повних дозволів.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Creator (Куратор) - створення та публікація наборів, керування дозволами на датасети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Contributor (Співавтор) - редагування метаданих, ліцензії, надсилання на перевірку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Dataset Creator - додавання нових наборів даних (без права публікації)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Dataverse + Dataset Creator - створення підрепозитаріїв та наборів даних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Dataverse Creator - створення лише нових під Dataverse (без датасетів)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 Member — перегляд і завантаження будь-яких (навіть непублікованих) датасетів та файлів у поточному репозитарії.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4060"/>
              </a:lnSpc>
              <a:spcBef>
                <a:spcPct val="0"/>
              </a:spcBef>
              <a:buNone/>
            </a:pPr>
            <a:r>
              <a:rPr sz="29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🔹File Downloader (присвоюється автоматично) -завантаження опублікованих файлів</a:t>
            </a:r>
            <a:endParaRPr sz="29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920"/>
              </a:lnSpc>
              <a:spcBef>
                <a:spcPct val="0"/>
              </a:spcBef>
              <a:buNone/>
            </a:pPr>
          </a:p>
        </p:txBody>
      </p:sp>
      <p:sp>
        <p:nvSpPr>
          <p:cNvPr id="3" name="Freeform 3"/>
          <p:cNvSpPr>
            <a:spLocks noGrp="1"/>
          </p:cNvSpPr>
          <p:nvPr/>
        </p:nvSpPr>
        <p:spPr>
          <a:xfrm rot="-2454813">
            <a:off x="15935295" y="8732386"/>
            <a:ext cx="4705411" cy="3723156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6"/>
                </a:lnTo>
                <a:lnTo>
                  <a:pt x="0" y="372315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>
            <a:spLocks noGrp="1"/>
          </p:cNvSpPr>
          <p:nvPr/>
        </p:nvSpPr>
        <p:spPr>
          <a:xfrm rot="2535986">
            <a:off x="17388280" y="5160457"/>
            <a:ext cx="978498" cy="0"/>
          </a:xfrm>
          <a:prstGeom prst="line">
            <a:avLst/>
          </a:prstGeom>
          <a:ln w="29437" cap="flat">
            <a:solidFill>
              <a:srgbClr val="5A2687">
                <a:alpha val="16863"/>
              </a:srgbClr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6" name="AutoShape 6"/>
          <p:cNvSpPr>
            <a:spLocks noGrp="1"/>
          </p:cNvSpPr>
          <p:nvPr/>
        </p:nvSpPr>
        <p:spPr>
          <a:xfrm rot="-3206679">
            <a:off x="17531001" y="8920501"/>
            <a:ext cx="709428" cy="0"/>
          </a:xfrm>
          <a:prstGeom prst="line">
            <a:avLst/>
          </a:prstGeom>
          <a:ln w="29437" cap="flat">
            <a:solidFill>
              <a:srgbClr val="5A2687">
                <a:alpha val="16863"/>
              </a:srgbClr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8" name="Freeform 8"/>
          <p:cNvSpPr>
            <a:spLocks noGrp="1"/>
          </p:cNvSpPr>
          <p:nvPr/>
        </p:nvSpPr>
        <p:spPr>
          <a:xfrm>
            <a:off x="16908520" y="5151702"/>
            <a:ext cx="3853911" cy="3856771"/>
          </a:xfrm>
          <a:custGeom>
            <a:avLst/>
            <a:gdLst/>
            <a:ahLst/>
            <a:cxnLst/>
            <a:rect l="l" t="t" r="r" b="b"/>
            <a:pathLst>
              <a:path w="1706883" h="170815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10" name="Freeform 10"/>
          <p:cNvSpPr>
            <a:spLocks noGrp="1"/>
          </p:cNvSpPr>
          <p:nvPr/>
        </p:nvSpPr>
        <p:spPr>
          <a:xfrm>
            <a:off x="16497961" y="3798040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12" name="Freeform 12"/>
          <p:cNvSpPr>
            <a:spLocks noGrp="1"/>
          </p:cNvSpPr>
          <p:nvPr/>
        </p:nvSpPr>
        <p:spPr>
          <a:xfrm>
            <a:off x="16497961" y="9059439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13" name="AutoShape 13"/>
          <p:cNvSpPr>
            <a:spLocks noGrp="1"/>
          </p:cNvSpPr>
          <p:nvPr/>
        </p:nvSpPr>
        <p:spPr>
          <a:xfrm>
            <a:off x="16649163" y="7069049"/>
            <a:ext cx="259358" cy="22077"/>
          </a:xfrm>
          <a:prstGeom prst="line">
            <a:avLst/>
          </a:prstGeom>
          <a:ln w="29437" cap="flat">
            <a:solidFill>
              <a:srgbClr val="5A2687">
                <a:alpha val="16863"/>
              </a:srgbClr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15116724" y="6430476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16" name="Freeform 16"/>
          <p:cNvSpPr>
            <a:spLocks noGrp="1"/>
          </p:cNvSpPr>
          <p:nvPr/>
        </p:nvSpPr>
        <p:spPr>
          <a:xfrm rot="3931759">
            <a:off x="14573451" y="4536248"/>
            <a:ext cx="1312719" cy="1946618"/>
          </a:xfrm>
          <a:custGeom>
            <a:avLst/>
            <a:gdLst/>
            <a:ahLst/>
            <a:cxnLst/>
            <a:rect l="l" t="t" r="r" b="b"/>
            <a:pathLst>
              <a:path w="1750292" h="2595491">
                <a:moveTo>
                  <a:pt x="0" y="0"/>
                </a:moveTo>
                <a:lnTo>
                  <a:pt x="1750292" y="0"/>
                </a:lnTo>
                <a:lnTo>
                  <a:pt x="1750292" y="2595491"/>
                </a:lnTo>
                <a:lnTo>
                  <a:pt x="0" y="259549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34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>
            <a:spLocks noGrp="1"/>
          </p:cNvSpPr>
          <p:nvPr/>
        </p:nvSpPr>
        <p:spPr>
          <a:xfrm rot="3931759">
            <a:off x="14573451" y="8384782"/>
            <a:ext cx="1312719" cy="1946618"/>
          </a:xfrm>
          <a:custGeom>
            <a:avLst/>
            <a:gdLst/>
            <a:ahLst/>
            <a:cxnLst/>
            <a:rect l="l" t="t" r="r" b="b"/>
            <a:pathLst>
              <a:path w="1750292" h="2595491">
                <a:moveTo>
                  <a:pt x="0" y="0"/>
                </a:moveTo>
                <a:lnTo>
                  <a:pt x="1750292" y="0"/>
                </a:lnTo>
                <a:lnTo>
                  <a:pt x="1750292" y="2595491"/>
                </a:lnTo>
                <a:lnTo>
                  <a:pt x="0" y="259549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34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>
            <a:spLocks noGrp="1"/>
          </p:cNvSpPr>
          <p:nvPr/>
        </p:nvSpPr>
        <p:spPr>
          <a:xfrm>
            <a:off x="14365791" y="4502742"/>
            <a:ext cx="1297920" cy="129791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20" name="TextBox 20"/>
          <p:cNvSpPr>
            <a:spLocks noGrp="1"/>
          </p:cNvSpPr>
          <p:nvPr/>
        </p:nvSpPr>
        <p:spPr>
          <a:xfrm>
            <a:off x="14487471" y="4533161"/>
            <a:ext cx="1054560" cy="114581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80"/>
              </a:lnSpc>
              <a:buNone/>
            </a:pPr>
          </a:p>
        </p:txBody>
      </p:sp>
      <p:sp>
        <p:nvSpPr>
          <p:cNvPr id="22" name="Freeform 22"/>
          <p:cNvSpPr>
            <a:spLocks noGrp="1"/>
          </p:cNvSpPr>
          <p:nvPr/>
        </p:nvSpPr>
        <p:spPr>
          <a:xfrm>
            <a:off x="14365791" y="8291482"/>
            <a:ext cx="1297920" cy="129791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7000"/>
                </a:srgbClr>
              </a:gs>
              <a:gs pos="100000">
                <a:srgbClr val="FFDE59">
                  <a:alpha val="17000"/>
                </a:srgbClr>
              </a:gs>
            </a:gsLst>
            <a:lin ang="0"/>
          </a:gradFill>
        </p:spPr>
      </p:sp>
      <p:sp>
        <p:nvSpPr>
          <p:cNvPr id="23" name="TextBox 23"/>
          <p:cNvSpPr>
            <a:spLocks noGrp="1"/>
          </p:cNvSpPr>
          <p:nvPr/>
        </p:nvSpPr>
        <p:spPr>
          <a:xfrm>
            <a:off x="14487471" y="8321901"/>
            <a:ext cx="1054560" cy="114581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80"/>
              </a:lnSpc>
              <a:buNone/>
            </a:pPr>
          </a:p>
        </p:txBody>
      </p:sp>
      <p:sp>
        <p:nvSpPr>
          <p:cNvPr id="24" name="AutoShape 24"/>
          <p:cNvSpPr>
            <a:spLocks noGrp="1"/>
          </p:cNvSpPr>
          <p:nvPr/>
        </p:nvSpPr>
        <p:spPr>
          <a:xfrm>
            <a:off x="15594271" y="5444086"/>
            <a:ext cx="1521203" cy="767489"/>
          </a:xfrm>
          <a:prstGeom prst="line">
            <a:avLst/>
          </a:prstGeom>
          <a:ln w="29437" cap="flat">
            <a:solidFill>
              <a:srgbClr val="5A2687">
                <a:alpha val="16863"/>
              </a:srgbClr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5" name="AutoShape 25"/>
          <p:cNvSpPr>
            <a:spLocks noGrp="1"/>
          </p:cNvSpPr>
          <p:nvPr/>
        </p:nvSpPr>
        <p:spPr>
          <a:xfrm flipV="1">
            <a:off x="15598395" y="7923737"/>
            <a:ext cx="1505208" cy="732628"/>
          </a:xfrm>
          <a:prstGeom prst="line">
            <a:avLst/>
          </a:prstGeom>
          <a:ln w="29437" cap="flat">
            <a:solidFill>
              <a:srgbClr val="5A2687">
                <a:alpha val="16863"/>
              </a:srgbClr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6" name="Freeform 26"/>
          <p:cNvSpPr>
            <a:spLocks noGrp="1"/>
          </p:cNvSpPr>
          <p:nvPr/>
        </p:nvSpPr>
        <p:spPr>
          <a:xfrm>
            <a:off x="16900681" y="4133639"/>
            <a:ext cx="493784" cy="628024"/>
          </a:xfrm>
          <a:custGeom>
            <a:avLst/>
            <a:gdLst/>
            <a:ahLst/>
            <a:cxnLst/>
            <a:rect l="l" t="t" r="r" b="b"/>
            <a:pathLst>
              <a:path w="658379" h="837366">
                <a:moveTo>
                  <a:pt x="0" y="0"/>
                </a:moveTo>
                <a:lnTo>
                  <a:pt x="658379" y="0"/>
                </a:lnTo>
                <a:lnTo>
                  <a:pt x="658379" y="837366"/>
                </a:lnTo>
                <a:lnTo>
                  <a:pt x="0" y="83736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>
            <a:spLocks noGrp="1"/>
          </p:cNvSpPr>
          <p:nvPr/>
        </p:nvSpPr>
        <p:spPr>
          <a:xfrm>
            <a:off x="14699654" y="4836605"/>
            <a:ext cx="630195" cy="630195"/>
          </a:xfrm>
          <a:custGeom>
            <a:avLst/>
            <a:gdLst/>
            <a:ahLst/>
            <a:cxnLst/>
            <a:rect l="l" t="t" r="r" b="b"/>
            <a:pathLst>
              <a:path w="840261" h="840261">
                <a:moveTo>
                  <a:pt x="0" y="0"/>
                </a:moveTo>
                <a:lnTo>
                  <a:pt x="840261" y="0"/>
                </a:lnTo>
                <a:lnTo>
                  <a:pt x="840261" y="840260"/>
                </a:lnTo>
                <a:lnTo>
                  <a:pt x="0" y="84026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>
            <a:spLocks noGrp="1"/>
          </p:cNvSpPr>
          <p:nvPr/>
        </p:nvSpPr>
        <p:spPr>
          <a:xfrm>
            <a:off x="15391416" y="6705168"/>
            <a:ext cx="749840" cy="749840"/>
          </a:xfrm>
          <a:custGeom>
            <a:avLst/>
            <a:gdLst/>
            <a:ahLst/>
            <a:cxnLst/>
            <a:rect l="l" t="t" r="r" b="b"/>
            <a:pathLst>
              <a:path w="999787" h="999787">
                <a:moveTo>
                  <a:pt x="0" y="0"/>
                </a:moveTo>
                <a:lnTo>
                  <a:pt x="999787" y="0"/>
                </a:lnTo>
                <a:lnTo>
                  <a:pt x="999787" y="999787"/>
                </a:lnTo>
                <a:lnTo>
                  <a:pt x="0" y="99978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>
            <a:spLocks noGrp="1"/>
          </p:cNvSpPr>
          <p:nvPr/>
        </p:nvSpPr>
        <p:spPr>
          <a:xfrm>
            <a:off x="14675451" y="8601141"/>
            <a:ext cx="678601" cy="678601"/>
          </a:xfrm>
          <a:custGeom>
            <a:avLst/>
            <a:gdLst/>
            <a:ahLst/>
            <a:cxnLst/>
            <a:rect l="l" t="t" r="r" b="b"/>
            <a:pathLst>
              <a:path w="904802" h="904802">
                <a:moveTo>
                  <a:pt x="0" y="0"/>
                </a:moveTo>
                <a:lnTo>
                  <a:pt x="904802" y="0"/>
                </a:lnTo>
                <a:lnTo>
                  <a:pt x="904802" y="904802"/>
                </a:lnTo>
                <a:lnTo>
                  <a:pt x="0" y="90480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>
            <a:spLocks noGrp="1"/>
          </p:cNvSpPr>
          <p:nvPr/>
        </p:nvSpPr>
        <p:spPr>
          <a:xfrm>
            <a:off x="16837895" y="9399374"/>
            <a:ext cx="619356" cy="619355"/>
          </a:xfrm>
          <a:custGeom>
            <a:avLst/>
            <a:gdLst/>
            <a:ahLst/>
            <a:cxnLst/>
            <a:rect l="l" t="t" r="r" b="b"/>
            <a:pathLst>
              <a:path w="825808" h="825808">
                <a:moveTo>
                  <a:pt x="0" y="0"/>
                </a:moveTo>
                <a:lnTo>
                  <a:pt x="825809" y="0"/>
                </a:lnTo>
                <a:lnTo>
                  <a:pt x="825809" y="825808"/>
                </a:lnTo>
                <a:lnTo>
                  <a:pt x="0" y="82580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>
            <a:spLocks noGrp="1"/>
          </p:cNvSpPr>
          <p:nvPr/>
        </p:nvSpPr>
        <p:spPr>
          <a:xfrm rot="3017615">
            <a:off x="16267603" y="8291024"/>
            <a:ext cx="2774852" cy="4114800"/>
          </a:xfrm>
          <a:custGeom>
            <a:avLst/>
            <a:gdLst/>
            <a:ahLst/>
            <a:cxnLst/>
            <a:rect l="l" t="t" r="r" b="b"/>
            <a:pathLst>
              <a:path w="2774852" h="4114800">
                <a:moveTo>
                  <a:pt x="0" y="0"/>
                </a:moveTo>
                <a:lnTo>
                  <a:pt x="2774852" y="0"/>
                </a:lnTo>
                <a:lnTo>
                  <a:pt x="27748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7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TextBox 32"/>
          <p:cNvSpPr>
            <a:spLocks noGrp="1"/>
          </p:cNvSpPr>
          <p:nvPr/>
        </p:nvSpPr>
        <p:spPr>
          <a:xfrm>
            <a:off x="470398" y="6983102"/>
            <a:ext cx="16873618" cy="273113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  <a:buNone/>
            </a:pPr>
            <a:r>
              <a:rPr sz="3100" b="1" spc="-9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📌 Для отримання додаткових ролей та прав доступу в DataverseUA необхідно подати запит через форму зміни прав доступу:</a:t>
            </a:r>
            <a:endParaRPr sz="3100" b="1" spc="-9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4340"/>
              </a:lnSpc>
              <a:spcBef>
                <a:spcPct val="0"/>
              </a:spcBef>
              <a:buNone/>
            </a:pPr>
          </a:p>
          <a:p>
            <a:pPr algn="ctr">
              <a:lnSpc>
                <a:spcPts val="4340"/>
              </a:lnSpc>
              <a:spcBef>
                <a:spcPct val="0"/>
              </a:spcBef>
              <a:buNone/>
            </a:pPr>
            <a:r>
              <a:rPr sz="3100" b="1" spc="-9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https://opendata.bitp.kyiv.ua/registration/user-change-access/</a:t>
            </a:r>
            <a:endParaRPr sz="3100" b="1" spc="-9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4340"/>
              </a:lnSpc>
              <a:spcBef>
                <a:spcPct val="0"/>
              </a:spcBef>
              <a:buNone/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1163652" y="-677010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3068546" y="-1629457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5" name="TextBox 5"/>
          <p:cNvSpPr>
            <a:spLocks noGrp="1"/>
          </p:cNvSpPr>
          <p:nvPr/>
        </p:nvSpPr>
        <p:spPr>
          <a:xfrm>
            <a:off x="255651" y="248539"/>
            <a:ext cx="12046433" cy="923569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Метадані цитування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Відповідає стандартам: DDI Lite, DDI 2.5 Codebook, DataCite 4.0 і Dublin Core’s DCMI Metadata Terms. Поле мови: Використовує контрольований словник ISO 639-1.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Геопросторові метадані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DDI Lite, DDI 2.5 Codebook, DataCite 4.0 і Dublin Core. Поле країни/нації: Використовує контрольований словник ISO 3166-1.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Метадані соціальних наук та гуманітарних дисциплін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DDI Lite, DDI 2.5 Codebook і Dublin Core. 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Метадані астрономії та астрофізики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Можуть бути відображені на формат схеми VOResource Міжнародного віртуального обсерваторного альянсу (IVOA).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Базуються на метаданих Virtual Observatory (VO) Discovery та Provenance.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Метадані біологічних наук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Базуються на специфікації ISA-Tab. Включають контрольований словник з OBI Ontology та NCBI Taxonomy для організмів.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Метадані журналів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870"/>
              </a:lnSpc>
              <a:spcBef>
                <a:spcPct val="0"/>
              </a:spcBef>
              <a:buNone/>
            </a:pPr>
            <a:r>
              <a:rPr sz="276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Базуються на Journal Archiving and Interchange Tag Set (версія 1.2).</a:t>
            </a:r>
            <a:endParaRPr sz="2765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 rot="-5400000">
            <a:off x="8482837" y="2062475"/>
            <a:ext cx="13767853" cy="5684023"/>
          </a:xfrm>
          <a:custGeom>
            <a:avLst/>
            <a:gdLst/>
            <a:ahLst/>
            <a:cxnLst/>
            <a:rect l="l" t="t" r="r" b="b"/>
            <a:pathLst>
              <a:path w="13767853" h="5684023">
                <a:moveTo>
                  <a:pt x="0" y="0"/>
                </a:moveTo>
                <a:lnTo>
                  <a:pt x="13767853" y="0"/>
                </a:lnTo>
                <a:lnTo>
                  <a:pt x="13767853" y="5684023"/>
                </a:lnTo>
                <a:lnTo>
                  <a:pt x="0" y="568402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2697920" y="962025"/>
            <a:ext cx="5238689" cy="606699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3700"/>
              </a:lnSpc>
              <a:spcBef>
                <a:spcPct val="0"/>
              </a:spcBef>
              <a:buNone/>
            </a:pPr>
            <a:r>
              <a:rPr sz="264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Експериментальні метадані (опціонально)</a:t>
            </a:r>
            <a:endParaRPr sz="264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700"/>
              </a:lnSpc>
              <a:spcBef>
                <a:spcPct val="0"/>
              </a:spcBef>
              <a:buNone/>
            </a:pPr>
            <a:r>
              <a:rPr sz="264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Метадані програмного забезпечення CodeMeta</a:t>
            </a:r>
            <a:endParaRPr sz="264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700"/>
              </a:lnSpc>
              <a:spcBef>
                <a:spcPct val="0"/>
              </a:spcBef>
              <a:buNone/>
            </a:pPr>
            <a:r>
              <a:rPr sz="264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Базуються на схемі CodeMeta Software Metadata (версія 2.0).</a:t>
            </a:r>
            <a:endParaRPr sz="264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700"/>
              </a:lnSpc>
              <a:spcBef>
                <a:spcPct val="0"/>
              </a:spcBef>
              <a:buNone/>
            </a:pPr>
            <a:r>
              <a:rPr sz="2640" b="1" spc="-7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Метадані обчислювальних робочих процесів</a:t>
            </a:r>
            <a:endParaRPr sz="2640" b="1" spc="-7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700"/>
              </a:lnSpc>
              <a:spcBef>
                <a:spcPct val="0"/>
              </a:spcBef>
              <a:buNone/>
            </a:pPr>
            <a:r>
              <a:rPr sz="264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Адаптовані з Bioschemas Computational Workflow Profile (версія 1.0) і Codemeta.</a:t>
            </a:r>
            <a:endParaRPr sz="264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0" y="-257175"/>
            <a:ext cx="8333154" cy="3086100"/>
          </a:xfrm>
          <a:custGeom>
            <a:avLst/>
            <a:gdLst/>
            <a:ahLst/>
            <a:cxnLst/>
            <a:rect l="l" t="t" r="r" b="b"/>
            <a:pathLst>
              <a:path w="2194740" h="812800">
                <a:moveTo>
                  <a:pt x="0" y="0"/>
                </a:moveTo>
                <a:lnTo>
                  <a:pt x="2194740" y="0"/>
                </a:lnTo>
                <a:lnTo>
                  <a:pt x="2194740" y="812800"/>
                </a:lnTo>
                <a:lnTo>
                  <a:pt x="0" y="81280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0" y="-510331"/>
            <a:ext cx="8333154" cy="333925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0780406" y="8586818"/>
            <a:ext cx="9900631" cy="3086100"/>
          </a:xfrm>
          <a:custGeom>
            <a:avLst/>
            <a:gdLst/>
            <a:ahLst/>
            <a:cxnLst/>
            <a:rect l="l" t="t" r="r" b="b"/>
            <a:pathLst>
              <a:path w="2607574" h="812800">
                <a:moveTo>
                  <a:pt x="0" y="0"/>
                </a:moveTo>
                <a:lnTo>
                  <a:pt x="2607574" y="0"/>
                </a:lnTo>
                <a:lnTo>
                  <a:pt x="2607574" y="812800"/>
                </a:lnTo>
                <a:lnTo>
                  <a:pt x="0" y="81280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0780406" y="8333662"/>
            <a:ext cx="9900631" cy="333925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8" name="Freeform 8"/>
          <p:cNvSpPr>
            <a:spLocks noGrp="1"/>
          </p:cNvSpPr>
          <p:nvPr/>
        </p:nvSpPr>
        <p:spPr>
          <a:xfrm>
            <a:off x="0" y="2828925"/>
            <a:ext cx="13747604" cy="7458075"/>
          </a:xfrm>
          <a:custGeom>
            <a:avLst/>
            <a:gdLst/>
            <a:ahLst/>
            <a:cxnLst/>
            <a:rect l="l" t="t" r="r" b="b"/>
            <a:pathLst>
              <a:path w="13747604" h="7458075">
                <a:moveTo>
                  <a:pt x="0" y="0"/>
                </a:moveTo>
                <a:lnTo>
                  <a:pt x="13747604" y="0"/>
                </a:lnTo>
                <a:lnTo>
                  <a:pt x="13747604" y="7458075"/>
                </a:lnTo>
                <a:lnTo>
                  <a:pt x="0" y="745807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19050" cap="sq">
            <a:solidFill>
              <a:srgbClr val="5170FF"/>
            </a:solidFill>
            <a:prstDash val="solid"/>
            <a:miter/>
          </a:ln>
        </p:spPr>
      </p:sp>
      <p:sp>
        <p:nvSpPr>
          <p:cNvPr id="9" name="Freeform 9"/>
          <p:cNvSpPr>
            <a:spLocks noGrp="1"/>
          </p:cNvSpPr>
          <p:nvPr/>
        </p:nvSpPr>
        <p:spPr>
          <a:xfrm>
            <a:off x="6873802" y="5519775"/>
            <a:ext cx="11301259" cy="4407491"/>
          </a:xfrm>
          <a:custGeom>
            <a:avLst/>
            <a:gdLst/>
            <a:ahLst/>
            <a:cxnLst/>
            <a:rect l="l" t="t" r="r" b="b"/>
            <a:pathLst>
              <a:path w="11301259" h="4407491">
                <a:moveTo>
                  <a:pt x="0" y="0"/>
                </a:moveTo>
                <a:lnTo>
                  <a:pt x="11301259" y="0"/>
                </a:lnTo>
                <a:lnTo>
                  <a:pt x="11301259" y="4407491"/>
                </a:lnTo>
                <a:lnTo>
                  <a:pt x="0" y="44074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028700" y="1102995"/>
            <a:ext cx="7304454" cy="13144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950"/>
              </a:lnSpc>
              <a:buNone/>
            </a:pP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Сайт для підтримки репозитарія</a:t>
            </a:r>
            <a:endParaRPr sz="45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1" name="TextBox 11"/>
          <p:cNvSpPr>
            <a:spLocks noGrp="1"/>
          </p:cNvSpPr>
          <p:nvPr/>
        </p:nvSpPr>
        <p:spPr>
          <a:xfrm>
            <a:off x="9341093" y="476250"/>
            <a:ext cx="6132195" cy="8096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6300"/>
              </a:lnSpc>
              <a:buNone/>
            </a:pP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Реєстрація устонови</a:t>
            </a:r>
            <a:endParaRPr sz="45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2" name="TextBox 12"/>
          <p:cNvSpPr>
            <a:spLocks noGrp="1"/>
          </p:cNvSpPr>
          <p:nvPr/>
        </p:nvSpPr>
        <p:spPr>
          <a:xfrm>
            <a:off x="9341093" y="1590675"/>
            <a:ext cx="8946907" cy="8096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6300"/>
              </a:lnSpc>
              <a:buNone/>
            </a:pP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Запи</a:t>
            </a: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ти на зміну прав доступу</a:t>
            </a:r>
            <a:endParaRPr sz="45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3" name="TextBox 13"/>
          <p:cNvSpPr>
            <a:spLocks noGrp="1"/>
          </p:cNvSpPr>
          <p:nvPr/>
        </p:nvSpPr>
        <p:spPr>
          <a:xfrm>
            <a:off x="13976338" y="2714625"/>
            <a:ext cx="4311662" cy="21272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600"/>
              </a:lnSpc>
              <a:buNone/>
            </a:pPr>
            <a:r>
              <a:rPr sz="4000" b="1" spc="-11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Запит на розміщення даних</a:t>
            </a:r>
            <a:endParaRPr sz="4000" b="1" spc="-11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4" name="TextBox 14"/>
          <p:cNvSpPr>
            <a:spLocks noGrp="1"/>
          </p:cNvSpPr>
          <p:nvPr/>
        </p:nvSpPr>
        <p:spPr>
          <a:xfrm>
            <a:off x="2458447" y="661670"/>
            <a:ext cx="3416260" cy="4413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500"/>
              </a:lnSpc>
              <a:buNone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o</a:t>
            </a:r>
            <a:r>
              <a:rPr sz="25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3"/>
              </a:rPr>
              <a:t>pendata.bitp.kyiv.ua</a:t>
            </a:r>
            <a:endParaRPr sz="2500" u="sng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  <a:hlinkClick r:id="rId3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23486" y="-212482"/>
            <a:ext cx="4055662" cy="3421800"/>
          </a:xfrm>
          <a:custGeom>
            <a:avLst/>
            <a:gdLst/>
            <a:ahLst/>
            <a:cxnLst/>
            <a:rect l="l" t="t" r="r" b="b"/>
            <a:pathLst>
              <a:path w="812800" h="685767">
                <a:moveTo>
                  <a:pt x="406400" y="0"/>
                </a:moveTo>
                <a:lnTo>
                  <a:pt x="812800" y="685767"/>
                </a:lnTo>
                <a:lnTo>
                  <a:pt x="0" y="685767"/>
                </a:lnTo>
                <a:lnTo>
                  <a:pt x="406400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657183" y="1043520"/>
            <a:ext cx="2788267" cy="1921384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6619206" y="1336806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6619206" y="1083650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6837882" y="1838086"/>
            <a:ext cx="2208710" cy="14588015"/>
          </a:xfrm>
          <a:custGeom>
            <a:avLst/>
            <a:gdLst/>
            <a:ahLst/>
            <a:cxnLst/>
            <a:rect l="l" t="t" r="r" b="b"/>
            <a:pathLst>
              <a:path w="581718" h="3842111">
                <a:moveTo>
                  <a:pt x="0" y="0"/>
                </a:moveTo>
                <a:lnTo>
                  <a:pt x="581718" y="0"/>
                </a:lnTo>
                <a:lnTo>
                  <a:pt x="581718" y="3842111"/>
                </a:lnTo>
                <a:lnTo>
                  <a:pt x="0" y="3842111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6837882" y="1584930"/>
            <a:ext cx="2208710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1694908" y="2329468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694908" y="2076312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349742" y="1592818"/>
            <a:ext cx="17588516" cy="7101363"/>
          </a:xfrm>
          <a:custGeom>
            <a:avLst/>
            <a:gdLst/>
            <a:ahLst/>
            <a:cxnLst/>
            <a:rect l="l" t="t" r="r" b="b"/>
            <a:pathLst>
              <a:path w="17588516" h="7101363">
                <a:moveTo>
                  <a:pt x="0" y="0"/>
                </a:moveTo>
                <a:lnTo>
                  <a:pt x="17588516" y="0"/>
                </a:lnTo>
                <a:lnTo>
                  <a:pt x="17588516" y="7101364"/>
                </a:lnTo>
                <a:lnTo>
                  <a:pt x="0" y="7101364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reeform 2"/>
          <p:cNvSpPr>
            <a:spLocks noGrp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>
            <a:spLocks noGrp="1"/>
          </p:cNvSpPr>
          <p:nvPr/>
        </p:nvSpPr>
        <p:spPr>
          <a:xfrm rot="-2454813">
            <a:off x="-2483928" y="-1763293"/>
            <a:ext cx="4705411" cy="3723156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7"/>
                </a:lnTo>
                <a:lnTo>
                  <a:pt x="0" y="3723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>
            <a:spLocks noGrp="1"/>
          </p:cNvSpPr>
          <p:nvPr/>
        </p:nvSpPr>
        <p:spPr>
          <a:xfrm rot="-2454813">
            <a:off x="15935295" y="8732386"/>
            <a:ext cx="4705411" cy="3723156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6"/>
                </a:lnTo>
                <a:lnTo>
                  <a:pt x="0" y="3723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>
            <a:spLocks noGrp="1"/>
          </p:cNvSpPr>
          <p:nvPr/>
        </p:nvSpPr>
        <p:spPr>
          <a:xfrm rot="2535986">
            <a:off x="17388280" y="5160457"/>
            <a:ext cx="978498" cy="0"/>
          </a:xfrm>
          <a:prstGeom prst="line">
            <a:avLst/>
          </a:prstGeom>
          <a:ln w="29437" cap="flat">
            <a:solidFill>
              <a:srgbClr val="5A2687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7" name="AutoShape 7"/>
          <p:cNvSpPr>
            <a:spLocks noGrp="1"/>
          </p:cNvSpPr>
          <p:nvPr/>
        </p:nvSpPr>
        <p:spPr>
          <a:xfrm rot="-3206679">
            <a:off x="17531001" y="8920501"/>
            <a:ext cx="709428" cy="0"/>
          </a:xfrm>
          <a:prstGeom prst="line">
            <a:avLst/>
          </a:prstGeom>
          <a:ln w="29437" cap="flat">
            <a:solidFill>
              <a:srgbClr val="5A2687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9" name="Freeform 9"/>
          <p:cNvSpPr>
            <a:spLocks noGrp="1"/>
          </p:cNvSpPr>
          <p:nvPr/>
        </p:nvSpPr>
        <p:spPr>
          <a:xfrm>
            <a:off x="16908520" y="5151702"/>
            <a:ext cx="3853911" cy="3856771"/>
          </a:xfrm>
          <a:custGeom>
            <a:avLst/>
            <a:gdLst/>
            <a:ahLst/>
            <a:cxnLst/>
            <a:rect l="l" t="t" r="r" b="b"/>
            <a:pathLst>
              <a:path w="1706883" h="170815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1" name="Freeform 11"/>
          <p:cNvSpPr>
            <a:spLocks noGrp="1"/>
          </p:cNvSpPr>
          <p:nvPr/>
        </p:nvSpPr>
        <p:spPr>
          <a:xfrm>
            <a:off x="16497961" y="3798040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3" name="Freeform 13"/>
          <p:cNvSpPr>
            <a:spLocks noGrp="1"/>
          </p:cNvSpPr>
          <p:nvPr/>
        </p:nvSpPr>
        <p:spPr>
          <a:xfrm>
            <a:off x="16497961" y="9059439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4" name="AutoShape 14"/>
          <p:cNvSpPr>
            <a:spLocks noGrp="1"/>
          </p:cNvSpPr>
          <p:nvPr/>
        </p:nvSpPr>
        <p:spPr>
          <a:xfrm>
            <a:off x="16649163" y="7069049"/>
            <a:ext cx="259358" cy="22077"/>
          </a:xfrm>
          <a:prstGeom prst="line">
            <a:avLst/>
          </a:prstGeom>
          <a:ln w="29437" cap="flat">
            <a:solidFill>
              <a:srgbClr val="5A2687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6" name="Freeform 16"/>
          <p:cNvSpPr>
            <a:spLocks noGrp="1"/>
          </p:cNvSpPr>
          <p:nvPr/>
        </p:nvSpPr>
        <p:spPr>
          <a:xfrm>
            <a:off x="15116724" y="6430476"/>
            <a:ext cx="1299109" cy="1299109"/>
          </a:xfrm>
          <a:custGeom>
            <a:avLst/>
            <a:gdLst/>
            <a:ahLst/>
            <a:cxnLst/>
            <a:rect l="l" t="t" r="r" b="b"/>
            <a:pathLst>
              <a:path w="14399261" h="14399261">
                <a:moveTo>
                  <a:pt x="7199630" y="0"/>
                </a:moveTo>
                <a:cubicBezTo>
                  <a:pt x="3223260" y="0"/>
                  <a:pt x="0" y="3223260"/>
                  <a:pt x="0" y="7199630"/>
                </a:cubicBezTo>
                <a:cubicBezTo>
                  <a:pt x="0" y="11176001"/>
                  <a:pt x="3223260" y="14399261"/>
                  <a:pt x="7199630" y="14399261"/>
                </a:cubicBezTo>
                <a:lnTo>
                  <a:pt x="14399261" y="14399261"/>
                </a:lnTo>
                <a:lnTo>
                  <a:pt x="14399261" y="7199630"/>
                </a:lnTo>
                <a:cubicBezTo>
                  <a:pt x="14400530" y="3223260"/>
                  <a:pt x="11176000" y="0"/>
                  <a:pt x="71996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7" name="Freeform 17"/>
          <p:cNvSpPr>
            <a:spLocks noGrp="1"/>
          </p:cNvSpPr>
          <p:nvPr/>
        </p:nvSpPr>
        <p:spPr>
          <a:xfrm rot="3931759">
            <a:off x="14573451" y="4536248"/>
            <a:ext cx="1312719" cy="1946618"/>
          </a:xfrm>
          <a:custGeom>
            <a:avLst/>
            <a:gdLst/>
            <a:ahLst/>
            <a:cxnLst/>
            <a:rect l="l" t="t" r="r" b="b"/>
            <a:pathLst>
              <a:path w="1750292" h="2595491">
                <a:moveTo>
                  <a:pt x="0" y="0"/>
                </a:moveTo>
                <a:lnTo>
                  <a:pt x="1750292" y="0"/>
                </a:lnTo>
                <a:lnTo>
                  <a:pt x="1750292" y="2595491"/>
                </a:lnTo>
                <a:lnTo>
                  <a:pt x="0" y="2595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>
            <a:spLocks noGrp="1"/>
          </p:cNvSpPr>
          <p:nvPr/>
        </p:nvSpPr>
        <p:spPr>
          <a:xfrm rot="3931759">
            <a:off x="14573451" y="8384782"/>
            <a:ext cx="1312719" cy="1946618"/>
          </a:xfrm>
          <a:custGeom>
            <a:avLst/>
            <a:gdLst/>
            <a:ahLst/>
            <a:cxnLst/>
            <a:rect l="l" t="t" r="r" b="b"/>
            <a:pathLst>
              <a:path w="1750292" h="2595491">
                <a:moveTo>
                  <a:pt x="0" y="0"/>
                </a:moveTo>
                <a:lnTo>
                  <a:pt x="1750292" y="0"/>
                </a:lnTo>
                <a:lnTo>
                  <a:pt x="1750292" y="2595491"/>
                </a:lnTo>
                <a:lnTo>
                  <a:pt x="0" y="2595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>
            <a:spLocks noGrp="1"/>
          </p:cNvSpPr>
          <p:nvPr/>
        </p:nvSpPr>
        <p:spPr>
          <a:xfrm>
            <a:off x="14365791" y="4502742"/>
            <a:ext cx="1297920" cy="129791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21" name="TextBox 21"/>
          <p:cNvSpPr>
            <a:spLocks noGrp="1"/>
          </p:cNvSpPr>
          <p:nvPr/>
        </p:nvSpPr>
        <p:spPr>
          <a:xfrm>
            <a:off x="14487471" y="4533161"/>
            <a:ext cx="1054560" cy="114581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80"/>
              </a:lnSpc>
              <a:buNone/>
            </a:pPr>
          </a:p>
        </p:txBody>
      </p:sp>
      <p:sp>
        <p:nvSpPr>
          <p:cNvPr id="23" name="Freeform 23"/>
          <p:cNvSpPr>
            <a:spLocks noGrp="1"/>
          </p:cNvSpPr>
          <p:nvPr/>
        </p:nvSpPr>
        <p:spPr>
          <a:xfrm>
            <a:off x="14365791" y="8291482"/>
            <a:ext cx="1297920" cy="129791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24" name="TextBox 24"/>
          <p:cNvSpPr>
            <a:spLocks noGrp="1"/>
          </p:cNvSpPr>
          <p:nvPr/>
        </p:nvSpPr>
        <p:spPr>
          <a:xfrm>
            <a:off x="14487471" y="8321901"/>
            <a:ext cx="1054560" cy="1145819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3080"/>
              </a:lnSpc>
              <a:buNone/>
            </a:pPr>
          </a:p>
        </p:txBody>
      </p:sp>
      <p:sp>
        <p:nvSpPr>
          <p:cNvPr id="25" name="AutoShape 25"/>
          <p:cNvSpPr>
            <a:spLocks noGrp="1"/>
          </p:cNvSpPr>
          <p:nvPr/>
        </p:nvSpPr>
        <p:spPr>
          <a:xfrm>
            <a:off x="15594271" y="5444086"/>
            <a:ext cx="1521203" cy="767489"/>
          </a:xfrm>
          <a:prstGeom prst="line">
            <a:avLst/>
          </a:prstGeom>
          <a:ln w="29437" cap="flat">
            <a:solidFill>
              <a:srgbClr val="5A2687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6" name="AutoShape 26"/>
          <p:cNvSpPr>
            <a:spLocks noGrp="1"/>
          </p:cNvSpPr>
          <p:nvPr/>
        </p:nvSpPr>
        <p:spPr>
          <a:xfrm flipV="1">
            <a:off x="15598395" y="7923737"/>
            <a:ext cx="1505208" cy="732628"/>
          </a:xfrm>
          <a:prstGeom prst="line">
            <a:avLst/>
          </a:prstGeom>
          <a:ln w="29437" cap="flat">
            <a:solidFill>
              <a:srgbClr val="5A2687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27" name="Freeform 27"/>
          <p:cNvSpPr>
            <a:spLocks noGrp="1"/>
          </p:cNvSpPr>
          <p:nvPr/>
        </p:nvSpPr>
        <p:spPr>
          <a:xfrm>
            <a:off x="16900681" y="4133639"/>
            <a:ext cx="493784" cy="628024"/>
          </a:xfrm>
          <a:custGeom>
            <a:avLst/>
            <a:gdLst/>
            <a:ahLst/>
            <a:cxnLst/>
            <a:rect l="l" t="t" r="r" b="b"/>
            <a:pathLst>
              <a:path w="658379" h="837366">
                <a:moveTo>
                  <a:pt x="0" y="0"/>
                </a:moveTo>
                <a:lnTo>
                  <a:pt x="658379" y="0"/>
                </a:lnTo>
                <a:lnTo>
                  <a:pt x="658379" y="837366"/>
                </a:lnTo>
                <a:lnTo>
                  <a:pt x="0" y="837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>
            <a:spLocks noGrp="1"/>
          </p:cNvSpPr>
          <p:nvPr/>
        </p:nvSpPr>
        <p:spPr>
          <a:xfrm>
            <a:off x="14699654" y="4836605"/>
            <a:ext cx="630195" cy="630195"/>
          </a:xfrm>
          <a:custGeom>
            <a:avLst/>
            <a:gdLst/>
            <a:ahLst/>
            <a:cxnLst/>
            <a:rect l="l" t="t" r="r" b="b"/>
            <a:pathLst>
              <a:path w="840261" h="840261">
                <a:moveTo>
                  <a:pt x="0" y="0"/>
                </a:moveTo>
                <a:lnTo>
                  <a:pt x="840261" y="0"/>
                </a:lnTo>
                <a:lnTo>
                  <a:pt x="840261" y="840260"/>
                </a:lnTo>
                <a:lnTo>
                  <a:pt x="0" y="840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>
            <a:spLocks noGrp="1"/>
          </p:cNvSpPr>
          <p:nvPr/>
        </p:nvSpPr>
        <p:spPr>
          <a:xfrm>
            <a:off x="15391416" y="6705168"/>
            <a:ext cx="749840" cy="749840"/>
          </a:xfrm>
          <a:custGeom>
            <a:avLst/>
            <a:gdLst/>
            <a:ahLst/>
            <a:cxnLst/>
            <a:rect l="l" t="t" r="r" b="b"/>
            <a:pathLst>
              <a:path w="999787" h="999787">
                <a:moveTo>
                  <a:pt x="0" y="0"/>
                </a:moveTo>
                <a:lnTo>
                  <a:pt x="999787" y="0"/>
                </a:lnTo>
                <a:lnTo>
                  <a:pt x="999787" y="999787"/>
                </a:lnTo>
                <a:lnTo>
                  <a:pt x="0" y="9997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>
            <a:spLocks noGrp="1"/>
          </p:cNvSpPr>
          <p:nvPr/>
        </p:nvSpPr>
        <p:spPr>
          <a:xfrm>
            <a:off x="14675451" y="8601141"/>
            <a:ext cx="678601" cy="678601"/>
          </a:xfrm>
          <a:custGeom>
            <a:avLst/>
            <a:gdLst/>
            <a:ahLst/>
            <a:cxnLst/>
            <a:rect l="l" t="t" r="r" b="b"/>
            <a:pathLst>
              <a:path w="904802" h="904802">
                <a:moveTo>
                  <a:pt x="0" y="0"/>
                </a:moveTo>
                <a:lnTo>
                  <a:pt x="904802" y="0"/>
                </a:lnTo>
                <a:lnTo>
                  <a:pt x="904802" y="904802"/>
                </a:lnTo>
                <a:lnTo>
                  <a:pt x="0" y="904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>
            <a:spLocks noGrp="1"/>
          </p:cNvSpPr>
          <p:nvPr/>
        </p:nvSpPr>
        <p:spPr>
          <a:xfrm>
            <a:off x="16837895" y="9399374"/>
            <a:ext cx="619356" cy="619355"/>
          </a:xfrm>
          <a:custGeom>
            <a:avLst/>
            <a:gdLst/>
            <a:ahLst/>
            <a:cxnLst/>
            <a:rect l="l" t="t" r="r" b="b"/>
            <a:pathLst>
              <a:path w="825808" h="825808">
                <a:moveTo>
                  <a:pt x="0" y="0"/>
                </a:moveTo>
                <a:lnTo>
                  <a:pt x="825809" y="0"/>
                </a:lnTo>
                <a:lnTo>
                  <a:pt x="825809" y="825808"/>
                </a:lnTo>
                <a:lnTo>
                  <a:pt x="0" y="825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>
            <a:spLocks noGrp="1"/>
          </p:cNvSpPr>
          <p:nvPr/>
        </p:nvSpPr>
        <p:spPr>
          <a:xfrm rot="3017615">
            <a:off x="16267603" y="8291024"/>
            <a:ext cx="2774852" cy="4114800"/>
          </a:xfrm>
          <a:custGeom>
            <a:avLst/>
            <a:gdLst/>
            <a:ahLst/>
            <a:cxnLst/>
            <a:rect l="l" t="t" r="r" b="b"/>
            <a:pathLst>
              <a:path w="2774852" h="4114800">
                <a:moveTo>
                  <a:pt x="0" y="0"/>
                </a:moveTo>
                <a:lnTo>
                  <a:pt x="2774852" y="0"/>
                </a:lnTo>
                <a:lnTo>
                  <a:pt x="27748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TextBox 33"/>
          <p:cNvSpPr>
            <a:spLocks noGrp="1"/>
          </p:cNvSpPr>
          <p:nvPr/>
        </p:nvSpPr>
        <p:spPr>
          <a:xfrm>
            <a:off x="1028700" y="490569"/>
            <a:ext cx="13043349" cy="8096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6300"/>
              </a:lnSpc>
              <a:spcBef>
                <a:spcPct val="0"/>
              </a:spcBef>
              <a:buNone/>
            </a:pPr>
            <a:r>
              <a:rPr sz="4500" b="1" u="sng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14"/>
              </a:rPr>
              <a:t>Додавання нового набору даних</a:t>
            </a:r>
            <a:endParaRPr sz="4500" b="1" u="sng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14"/>
            </a:endParaRPr>
          </a:p>
        </p:txBody>
      </p:sp>
      <p:sp>
        <p:nvSpPr>
          <p:cNvPr id="34" name="TextBox 34"/>
          <p:cNvSpPr>
            <a:spLocks noGrp="1"/>
          </p:cNvSpPr>
          <p:nvPr/>
        </p:nvSpPr>
        <p:spPr>
          <a:xfrm>
            <a:off x="1028700" y="1738299"/>
            <a:ext cx="6521675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1. Вибір колекції Dataverse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5" name="TextBox 35"/>
          <p:cNvSpPr>
            <a:spLocks noGrp="1"/>
          </p:cNvSpPr>
          <p:nvPr/>
        </p:nvSpPr>
        <p:spPr>
          <a:xfrm>
            <a:off x="1028700" y="2312371"/>
            <a:ext cx="6521675" cy="7715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Перейдіть до установи Dataverse, у якій ви хочете створити новий набір даних</a:t>
            </a:r>
            <a:endParaRPr sz="2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36" name="TextBox 36"/>
          <p:cNvSpPr>
            <a:spLocks noGrp="1"/>
          </p:cNvSpPr>
          <p:nvPr/>
        </p:nvSpPr>
        <p:spPr>
          <a:xfrm>
            <a:off x="1028700" y="3340422"/>
            <a:ext cx="6521675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2. Початок створення набору даних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7" name="TextBox 37"/>
          <p:cNvSpPr>
            <a:spLocks noGrp="1"/>
          </p:cNvSpPr>
          <p:nvPr/>
        </p:nvSpPr>
        <p:spPr>
          <a:xfrm>
            <a:off x="1028700" y="3889679"/>
            <a:ext cx="6521675" cy="22955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just">
              <a:lnSpc>
                <a:spcPts val="3000"/>
              </a:lnSpc>
              <a:spcBef>
                <a:spcPct val="0"/>
              </a:spcBef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Натисніть</a:t>
            </a: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кнопку «Додати дані» та виберіть «Новий набір даних» у меню.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Примітка: Якщо набір створюється в кореневій колекції, його розміщення можна змінити лише до завершення створення через випадаючий список «Хост Dataverse».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38" name="TextBox 38"/>
          <p:cNvSpPr>
            <a:spLocks noGrp="1"/>
          </p:cNvSpPr>
          <p:nvPr/>
        </p:nvSpPr>
        <p:spPr>
          <a:xfrm>
            <a:off x="1028700" y="6623354"/>
            <a:ext cx="6521675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3. Заповнення обов’язкових полів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9" name="TextBox 39"/>
          <p:cNvSpPr>
            <a:spLocks noGrp="1"/>
          </p:cNvSpPr>
          <p:nvPr/>
        </p:nvSpPr>
        <p:spPr>
          <a:xfrm>
            <a:off x="1028700" y="7160564"/>
            <a:ext cx="6521675" cy="26765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Щоб</a:t>
            </a: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створити цитату даних із DOI, введіть: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31800" lvl="1" indent="-215900" algn="just">
              <a:lnSpc>
                <a:spcPts val="300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Назву набору даних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31800" lvl="1" indent="-215900" algn="just">
              <a:lnSpc>
                <a:spcPts val="300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Ім'я автора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31800" lvl="1" indent="-215900" algn="just">
              <a:lnSpc>
                <a:spcPts val="300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Опис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31800" lvl="1" indent="-215900" algn="just">
              <a:lnSpc>
                <a:spcPts val="300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Електронну пошту контактної особи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31800" lvl="1" indent="-215900" algn="just">
              <a:lnSpc>
                <a:spcPts val="3000"/>
              </a:lnSpc>
              <a:spcBef>
                <a:spcPct val="0"/>
              </a:spcBef>
              <a:buFont typeface="Arial" panose="020B0604020202020204"/>
              <a:buChar char="•"/>
            </a:pPr>
            <a:r>
              <a:rPr sz="2000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Предмет</a:t>
            </a:r>
            <a:endParaRPr sz="2000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</a:p>
        </p:txBody>
      </p:sp>
      <p:sp>
        <p:nvSpPr>
          <p:cNvPr id="40" name="TextBox 40"/>
          <p:cNvSpPr>
            <a:spLocks noGrp="1"/>
          </p:cNvSpPr>
          <p:nvPr/>
        </p:nvSpPr>
        <p:spPr>
          <a:xfrm>
            <a:off x="8274394" y="6782422"/>
            <a:ext cx="6187438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5. Завершення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41" name="TextBox 41"/>
          <p:cNvSpPr>
            <a:spLocks noGrp="1"/>
          </p:cNvSpPr>
          <p:nvPr/>
        </p:nvSpPr>
        <p:spPr>
          <a:xfrm>
            <a:off x="8274394" y="7160564"/>
            <a:ext cx="6187438" cy="11525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just">
              <a:lnSpc>
                <a:spcPts val="3000"/>
              </a:lnSpc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Натисніть «Зберегти набір даних», щоб створити неопублікований набір даних.</a:t>
            </a:r>
            <a:endParaRPr sz="2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</a:p>
        </p:txBody>
      </p:sp>
      <p:sp>
        <p:nvSpPr>
          <p:cNvPr id="42" name="TextBox 42"/>
          <p:cNvSpPr>
            <a:spLocks noGrp="1"/>
          </p:cNvSpPr>
          <p:nvPr/>
        </p:nvSpPr>
        <p:spPr>
          <a:xfrm>
            <a:off x="8036531" y="1897366"/>
            <a:ext cx="6187438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4. Додавання файлів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43" name="TextBox 43"/>
          <p:cNvSpPr>
            <a:spLocks noGrp="1"/>
          </p:cNvSpPr>
          <p:nvPr/>
        </p:nvSpPr>
        <p:spPr>
          <a:xfrm>
            <a:off x="8036531" y="2321896"/>
            <a:ext cx="6187438" cy="445865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426720" lvl="1" indent="-213360" algn="just">
              <a:lnSpc>
                <a:spcPts val="2960"/>
              </a:lnSpc>
              <a:spcBef>
                <a:spcPct val="0"/>
              </a:spcBef>
              <a:buAutoNum type="arabicPeriod"/>
            </a:pPr>
            <a:r>
              <a:rPr sz="1975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Перейдіть</a:t>
            </a: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до розділу «Файли».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26720" lvl="1" indent="-213360" algn="just">
              <a:lnSpc>
                <a:spcPts val="2960"/>
              </a:lnSpc>
              <a:spcBef>
                <a:spcPct val="0"/>
              </a:spcBef>
              <a:buAutoNum type="arabicPeriod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Натисніть «Вибрати файли для додавання» або завантажте файли з Dropbox.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852805" lvl="2" indent="-284480" algn="just">
              <a:lnSpc>
                <a:spcPts val="2960"/>
              </a:lnSpc>
              <a:spcBef>
                <a:spcPct val="0"/>
              </a:spcBef>
              <a:buFont typeface="Arial" panose="020B0604020202020204"/>
              <a:buChar char="⚬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Порада: Перетягуйте або завантажуйте декілька файлів одночасно.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26720" lvl="1" indent="-213360" algn="just">
              <a:lnSpc>
                <a:spcPts val="2960"/>
              </a:lnSpc>
              <a:spcBef>
                <a:spcPct val="0"/>
              </a:spcBef>
              <a:buAutoNum type="arabicPeriod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Додайте опис і теги для кожного файлу через кнопку «Редагувати теги».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426720" lvl="1" indent="-213360" algn="just">
              <a:lnSpc>
                <a:spcPts val="2960"/>
              </a:lnSpc>
              <a:spcBef>
                <a:spcPct val="0"/>
              </a:spcBef>
              <a:buAutoNum type="arabicPeriod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Для кожного файлу буде автоматично додано: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852805" lvl="2" indent="-284480" algn="just">
              <a:lnSpc>
                <a:spcPts val="2960"/>
              </a:lnSpc>
              <a:spcBef>
                <a:spcPct val="0"/>
              </a:spcBef>
              <a:buFont typeface="Arial" panose="020B0604020202020204"/>
              <a:buChar char="⚬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Контрольну суму MD5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852805" lvl="2" indent="-284480" algn="just">
              <a:lnSpc>
                <a:spcPts val="2960"/>
              </a:lnSpc>
              <a:spcBef>
                <a:spcPct val="0"/>
              </a:spcBef>
              <a:buFont typeface="Arial" panose="020B0604020202020204"/>
              <a:buChar char="⚬"/>
            </a:pPr>
            <a:r>
              <a:rPr sz="1975" u="none" strike="noStrike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Універсальний числовий відбиток (UNF) для табличних файлів</a:t>
            </a:r>
            <a:endParaRPr sz="1975" u="none" strike="noStrike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0" lvl="0" indent="0" algn="just">
              <a:lnSpc>
                <a:spcPts val="2960"/>
              </a:lnSpc>
              <a:spcBef>
                <a:spcPct val="0"/>
              </a:spcBef>
              <a:buNone/>
            </a:pPr>
          </a:p>
        </p:txBody>
      </p:sp>
      <p:sp>
        <p:nvSpPr>
          <p:cNvPr id="44" name="TextBox 44"/>
          <p:cNvSpPr>
            <a:spLocks noGrp="1"/>
          </p:cNvSpPr>
          <p:nvPr/>
        </p:nvSpPr>
        <p:spPr>
          <a:xfrm>
            <a:off x="8274394" y="8617889"/>
            <a:ext cx="5797655" cy="15335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just">
              <a:lnSpc>
                <a:spcPts val="3000"/>
              </a:lnSpc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Після створення набору можна додати додаткові метадані, натиснувши «Редагувати» та вибравши «Метадані» у меню.</a:t>
            </a:r>
            <a:endParaRPr sz="2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  <a:buNone/>
            </a:pPr>
          </a:p>
        </p:txBody>
      </p:sp>
      <p:sp>
        <p:nvSpPr>
          <p:cNvPr id="45" name="TextBox 45"/>
          <p:cNvSpPr>
            <a:spLocks noGrp="1"/>
          </p:cNvSpPr>
          <p:nvPr/>
        </p:nvSpPr>
        <p:spPr>
          <a:xfrm>
            <a:off x="8274394" y="8113064"/>
            <a:ext cx="6187438" cy="3752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2940"/>
              </a:lnSpc>
              <a:spcBef>
                <a:spcPct val="0"/>
              </a:spcBef>
              <a:buNone/>
            </a:pPr>
            <a:r>
              <a:rPr sz="2100" b="1" spc="-63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Додаткова інформація</a:t>
            </a:r>
            <a:endParaRPr sz="2100" b="1" spc="-63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23486" y="-212482"/>
            <a:ext cx="4055662" cy="3421800"/>
          </a:xfrm>
          <a:custGeom>
            <a:avLst/>
            <a:gdLst/>
            <a:ahLst/>
            <a:cxnLst/>
            <a:rect l="l" t="t" r="r" b="b"/>
            <a:pathLst>
              <a:path w="812800" h="685767">
                <a:moveTo>
                  <a:pt x="406400" y="0"/>
                </a:moveTo>
                <a:lnTo>
                  <a:pt x="812800" y="685767"/>
                </a:lnTo>
                <a:lnTo>
                  <a:pt x="0" y="685767"/>
                </a:lnTo>
                <a:lnTo>
                  <a:pt x="406400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657183" y="1043520"/>
            <a:ext cx="2788267" cy="1921384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6619206" y="1336806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6619206" y="1083650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6837882" y="1838086"/>
            <a:ext cx="2208710" cy="14588015"/>
          </a:xfrm>
          <a:custGeom>
            <a:avLst/>
            <a:gdLst/>
            <a:ahLst/>
            <a:cxnLst/>
            <a:rect l="l" t="t" r="r" b="b"/>
            <a:pathLst>
              <a:path w="581718" h="3842111">
                <a:moveTo>
                  <a:pt x="0" y="0"/>
                </a:moveTo>
                <a:lnTo>
                  <a:pt x="581718" y="0"/>
                </a:lnTo>
                <a:lnTo>
                  <a:pt x="581718" y="3842111"/>
                </a:lnTo>
                <a:lnTo>
                  <a:pt x="0" y="3842111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6837882" y="1584930"/>
            <a:ext cx="2208710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1694908" y="2329468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694908" y="2076312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410455" y="414423"/>
            <a:ext cx="9774449" cy="7366283"/>
          </a:xfrm>
          <a:custGeom>
            <a:avLst/>
            <a:gdLst/>
            <a:ahLst/>
            <a:cxnLst/>
            <a:rect l="l" t="t" r="r" b="b"/>
            <a:pathLst>
              <a:path w="9774449" h="7366283">
                <a:moveTo>
                  <a:pt x="0" y="0"/>
                </a:moveTo>
                <a:lnTo>
                  <a:pt x="9774449" y="0"/>
                </a:lnTo>
                <a:lnTo>
                  <a:pt x="9774449" y="7366283"/>
                </a:lnTo>
                <a:lnTo>
                  <a:pt x="0" y="736628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1706" r="-1706"/>
            </a:stretch>
          </a:blipFill>
          <a:ln w="28575" cap="sq">
            <a:gradFill>
              <a:gsLst>
                <a:gs pos="0">
                  <a:srgbClr val="0CC0DF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  <a:prstDash val="solid"/>
            <a:miter/>
          </a:ln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10184904" y="90810"/>
            <a:ext cx="11301259" cy="5466984"/>
          </a:xfrm>
          <a:custGeom>
            <a:avLst/>
            <a:gdLst/>
            <a:ahLst/>
            <a:cxnLst/>
            <a:rect l="l" t="t" r="r" b="b"/>
            <a:pathLst>
              <a:path w="11301259" h="5466984">
                <a:moveTo>
                  <a:pt x="0" y="0"/>
                </a:moveTo>
                <a:lnTo>
                  <a:pt x="11301259" y="0"/>
                </a:lnTo>
                <a:lnTo>
                  <a:pt x="11301259" y="5466984"/>
                </a:lnTo>
                <a:lnTo>
                  <a:pt x="0" y="5466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Freeform 16"/>
          <p:cNvSpPr>
            <a:spLocks noGrp="1"/>
          </p:cNvSpPr>
          <p:nvPr/>
        </p:nvSpPr>
        <p:spPr>
          <a:xfrm>
            <a:off x="10184904" y="4468291"/>
            <a:ext cx="11301259" cy="3856555"/>
          </a:xfrm>
          <a:custGeom>
            <a:avLst/>
            <a:gdLst/>
            <a:ahLst/>
            <a:cxnLst/>
            <a:rect l="l" t="t" r="r" b="b"/>
            <a:pathLst>
              <a:path w="11301259" h="3856555">
                <a:moveTo>
                  <a:pt x="0" y="0"/>
                </a:moveTo>
                <a:lnTo>
                  <a:pt x="11301259" y="0"/>
                </a:lnTo>
                <a:lnTo>
                  <a:pt x="11301259" y="3856555"/>
                </a:lnTo>
                <a:lnTo>
                  <a:pt x="0" y="38565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TextBox 17"/>
          <p:cNvSpPr>
            <a:spLocks noGrp="1"/>
          </p:cNvSpPr>
          <p:nvPr/>
        </p:nvSpPr>
        <p:spPr>
          <a:xfrm>
            <a:off x="3784285" y="607537"/>
            <a:ext cx="7873947" cy="7493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5500"/>
              </a:lnSpc>
              <a:buNone/>
            </a:pPr>
            <a:r>
              <a:rPr sz="5000" b="1" spc="-14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Версії набору даних</a:t>
            </a:r>
            <a:endParaRPr sz="5000" b="1" spc="-14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-456183" y="3157478"/>
            <a:ext cx="4055662" cy="3421800"/>
          </a:xfrm>
          <a:custGeom>
            <a:avLst/>
            <a:gdLst/>
            <a:ahLst/>
            <a:cxnLst/>
            <a:rect l="l" t="t" r="r" b="b"/>
            <a:pathLst>
              <a:path w="812800" h="685767">
                <a:moveTo>
                  <a:pt x="406400" y="0"/>
                </a:moveTo>
                <a:lnTo>
                  <a:pt x="812800" y="685767"/>
                </a:lnTo>
                <a:lnTo>
                  <a:pt x="0" y="685767"/>
                </a:lnTo>
                <a:lnTo>
                  <a:pt x="406400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77514" y="4413480"/>
            <a:ext cx="2788267" cy="1921384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6595720" y="1571671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6595720" y="1318515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6814395" y="2072951"/>
            <a:ext cx="2208710" cy="14588015"/>
          </a:xfrm>
          <a:custGeom>
            <a:avLst/>
            <a:gdLst/>
            <a:ahLst/>
            <a:cxnLst/>
            <a:rect l="l" t="t" r="r" b="b"/>
            <a:pathLst>
              <a:path w="581718" h="3842111">
                <a:moveTo>
                  <a:pt x="0" y="0"/>
                </a:moveTo>
                <a:lnTo>
                  <a:pt x="581718" y="0"/>
                </a:lnTo>
                <a:lnTo>
                  <a:pt x="581718" y="3842111"/>
                </a:lnTo>
                <a:lnTo>
                  <a:pt x="0" y="3842111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6814395" y="1819795"/>
            <a:ext cx="2208710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1671421" y="2564333"/>
            <a:ext cx="388345" cy="11661301"/>
          </a:xfrm>
          <a:custGeom>
            <a:avLst/>
            <a:gdLst/>
            <a:ahLst/>
            <a:cxnLst/>
            <a:rect l="l" t="t" r="r" b="b"/>
            <a:pathLst>
              <a:path w="102280" h="3071289">
                <a:moveTo>
                  <a:pt x="0" y="0"/>
                </a:moveTo>
                <a:lnTo>
                  <a:pt x="102280" y="0"/>
                </a:lnTo>
                <a:lnTo>
                  <a:pt x="102280" y="3071289"/>
                </a:lnTo>
                <a:lnTo>
                  <a:pt x="0" y="307128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671421" y="2311177"/>
            <a:ext cx="388345" cy="1191445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1263956" y="3066535"/>
            <a:ext cx="15525936" cy="7025486"/>
          </a:xfrm>
          <a:custGeom>
            <a:avLst/>
            <a:gdLst/>
            <a:ahLst/>
            <a:cxnLst/>
            <a:rect l="l" t="t" r="r" b="b"/>
            <a:pathLst>
              <a:path w="15525936" h="7025486">
                <a:moveTo>
                  <a:pt x="0" y="0"/>
                </a:moveTo>
                <a:lnTo>
                  <a:pt x="15525936" y="0"/>
                </a:lnTo>
                <a:lnTo>
                  <a:pt x="15525936" y="7025486"/>
                </a:lnTo>
                <a:lnTo>
                  <a:pt x="0" y="702548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>
            <a:spLocks noGrp="1"/>
          </p:cNvSpPr>
          <p:nvPr/>
        </p:nvSpPr>
        <p:spPr>
          <a:xfrm>
            <a:off x="1028700" y="342900"/>
            <a:ext cx="9074948" cy="13144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950"/>
              </a:lnSpc>
              <a:buNone/>
            </a:pP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Стандарт цитування даних</a:t>
            </a:r>
            <a:endParaRPr sz="45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l">
              <a:lnSpc>
                <a:spcPts val="4950"/>
              </a:lnSpc>
              <a:buNone/>
            </a:pPr>
          </a:p>
        </p:txBody>
      </p:sp>
      <p:sp>
        <p:nvSpPr>
          <p:cNvPr id="16" name="TextBox 16"/>
          <p:cNvSpPr>
            <a:spLocks noGrp="1"/>
          </p:cNvSpPr>
          <p:nvPr/>
        </p:nvSpPr>
        <p:spPr>
          <a:xfrm>
            <a:off x="624195" y="1552060"/>
            <a:ext cx="17294556" cy="15144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just">
              <a:lnSpc>
                <a:spcPts val="3960"/>
              </a:lnSpc>
              <a:buNone/>
            </a:pPr>
            <a:r>
              <a:rPr sz="3300" b="1" spc="-9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Цитата складається з семи компонентів. П'ять з них є зрозумілими для людини: автор(и), назва, рік, репозитарій даних (або розповсюджувач) і номер версії. Два компоненти є машинно-читабельними:</a:t>
            </a:r>
            <a:endParaRPr sz="3300" b="1" spc="-9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7" name="TextBox 17"/>
          <p:cNvSpPr>
            <a:spLocks noGrp="1"/>
          </p:cNvSpPr>
          <p:nvPr/>
        </p:nvSpPr>
        <p:spPr>
          <a:xfrm>
            <a:off x="10603681" y="3377507"/>
            <a:ext cx="6174068" cy="1425574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  <a:buNone/>
            </a:pPr>
            <a:r>
              <a:rPr sz="2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Посилання на набір даних доступне у верхній частині його сторінки. Кнопка "Цитувати дані" дозволяє завантажити цитату у форматах EndNote XML, RIS або BibTeX.</a:t>
            </a:r>
            <a:endParaRPr sz="2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reeform 2"/>
          <p:cNvSpPr>
            <a:spLocks noGrp="1"/>
          </p:cNvSpPr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>
            <a:spLocks noGrp="1"/>
          </p:cNvSpPr>
          <p:nvPr/>
        </p:nvSpPr>
        <p:spPr>
          <a:xfrm rot="-2454813">
            <a:off x="-2483928" y="-1763293"/>
            <a:ext cx="4705411" cy="3723156"/>
          </a:xfrm>
          <a:custGeom>
            <a:avLst/>
            <a:gdLst/>
            <a:ahLst/>
            <a:cxnLst/>
            <a:rect l="l" t="t" r="r" b="b"/>
            <a:pathLst>
              <a:path w="4705411" h="3723156">
                <a:moveTo>
                  <a:pt x="0" y="0"/>
                </a:moveTo>
                <a:lnTo>
                  <a:pt x="4705410" y="0"/>
                </a:lnTo>
                <a:lnTo>
                  <a:pt x="4705410" y="3723157"/>
                </a:lnTo>
                <a:lnTo>
                  <a:pt x="0" y="3723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028700" y="490569"/>
            <a:ext cx="13043349" cy="8096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1" indent="0" algn="l">
              <a:lnSpc>
                <a:spcPts val="6300"/>
              </a:lnSpc>
              <a:spcBef>
                <a:spcPct val="0"/>
              </a:spcBef>
              <a:buNone/>
            </a:pPr>
            <a:r>
              <a:rPr sz="4500" b="1" u="sng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4"/>
              </a:rPr>
              <a:t>Завантаження файлів</a:t>
            </a:r>
            <a:endParaRPr sz="4500" b="1" u="sng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4"/>
            </a:endParaR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3209209" y="274810"/>
            <a:ext cx="4528990" cy="1025384"/>
          </a:xfrm>
          <a:custGeom>
            <a:avLst/>
            <a:gdLst/>
            <a:ahLst/>
            <a:cxnLst/>
            <a:rect l="l" t="t" r="r" b="b"/>
            <a:pathLst>
              <a:path w="1192821" h="270060">
                <a:moveTo>
                  <a:pt x="87180" y="0"/>
                </a:moveTo>
                <a:lnTo>
                  <a:pt x="1105640" y="0"/>
                </a:lnTo>
                <a:cubicBezTo>
                  <a:pt x="1153789" y="0"/>
                  <a:pt x="1192821" y="39032"/>
                  <a:pt x="1192821" y="87180"/>
                </a:cubicBezTo>
                <a:lnTo>
                  <a:pt x="1192821" y="182880"/>
                </a:lnTo>
                <a:cubicBezTo>
                  <a:pt x="1192821" y="206002"/>
                  <a:pt x="1183636" y="228176"/>
                  <a:pt x="1167286" y="244526"/>
                </a:cubicBezTo>
                <a:cubicBezTo>
                  <a:pt x="1150937" y="260875"/>
                  <a:pt x="1128762" y="270060"/>
                  <a:pt x="1105640" y="270060"/>
                </a:cubicBezTo>
                <a:lnTo>
                  <a:pt x="87180" y="270060"/>
                </a:lnTo>
                <a:cubicBezTo>
                  <a:pt x="39032" y="270060"/>
                  <a:pt x="0" y="231028"/>
                  <a:pt x="0" y="182880"/>
                </a:cubicBezTo>
                <a:lnTo>
                  <a:pt x="0" y="87180"/>
                </a:lnTo>
                <a:cubicBezTo>
                  <a:pt x="0" y="39032"/>
                  <a:pt x="39032" y="0"/>
                  <a:pt x="8718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3209209" y="57819"/>
            <a:ext cx="4528990" cy="1242375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3152059" y="101495"/>
            <a:ext cx="819044" cy="1198699"/>
          </a:xfrm>
          <a:custGeom>
            <a:avLst/>
            <a:gdLst/>
            <a:ahLst/>
            <a:cxnLst/>
            <a:rect l="l" t="t" r="r" b="b"/>
            <a:pathLst>
              <a:path w="5740400" h="8401276">
                <a:moveTo>
                  <a:pt x="5435600" y="0"/>
                </a:moveTo>
                <a:lnTo>
                  <a:pt x="304800" y="0"/>
                </a:lnTo>
                <a:cubicBezTo>
                  <a:pt x="135890" y="0"/>
                  <a:pt x="0" y="135890"/>
                  <a:pt x="0" y="304800"/>
                </a:cubicBezTo>
                <a:lnTo>
                  <a:pt x="0" y="8096476"/>
                </a:lnTo>
                <a:cubicBezTo>
                  <a:pt x="0" y="8265385"/>
                  <a:pt x="135890" y="8401276"/>
                  <a:pt x="304800" y="8401276"/>
                </a:cubicBezTo>
                <a:lnTo>
                  <a:pt x="5435600" y="8401276"/>
                </a:lnTo>
                <a:cubicBezTo>
                  <a:pt x="5604510" y="8401276"/>
                  <a:pt x="5740400" y="8265385"/>
                  <a:pt x="5740400" y="8096476"/>
                </a:cubicBezTo>
                <a:lnTo>
                  <a:pt x="5740400" y="304800"/>
                </a:lnTo>
                <a:cubicBezTo>
                  <a:pt x="5740400" y="135890"/>
                  <a:pt x="5604510" y="0"/>
                  <a:pt x="5435600" y="0"/>
                </a:cubicBez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4199703" y="522708"/>
            <a:ext cx="2746712" cy="5429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200"/>
              </a:lnSpc>
              <a:buNone/>
            </a:pPr>
            <a:r>
              <a:rPr sz="3000" b="1" spc="-8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HTTP Upload</a:t>
            </a:r>
            <a:endParaRPr sz="3000" b="1" spc="-8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1" name="TextBox 11"/>
          <p:cNvSpPr>
            <a:spLocks noGrp="1"/>
          </p:cNvSpPr>
          <p:nvPr/>
        </p:nvSpPr>
        <p:spPr>
          <a:xfrm>
            <a:off x="1028700" y="1362075"/>
            <a:ext cx="9647957" cy="79343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3750"/>
              </a:lnSpc>
              <a:buNone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У нашому репозитарії підтримується один метод завантаження файлів у набір даних — це Завантаження через HTTP. Файли можна завантажити під час створення набору даних або після його створення. Для цього натисніть кнопку “Edit” на сторінці набору, оберіть пункт “Files (Upload)” у меню або натисніть кнопку “Upload Files” над таблицею файлів на вкладці Files. У будь-якому випадку ви будете перенаправлені на сторінку завантаження файлів.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750"/>
              </a:lnSpc>
              <a:buNone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Деякі типи файлів у Dataverse мають додаткові можливості, включно з: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539750" lvl="1" indent="-269875" algn="l">
              <a:lnSpc>
                <a:spcPts val="3750"/>
              </a:lnSpc>
              <a:buFont typeface="Arial" panose="020B0604020202020204"/>
              <a:buChar char="•"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Завантаженням у різних форматах,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539750" lvl="1" indent="-269875" algn="l">
              <a:lnSpc>
                <a:spcPts val="3750"/>
              </a:lnSpc>
              <a:buFont typeface="Arial" panose="020B0604020202020204"/>
              <a:buChar char="•"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Попереднім переглядом,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539750" lvl="1" indent="-269875" algn="l">
              <a:lnSpc>
                <a:spcPts val="3750"/>
              </a:lnSpc>
              <a:buFont typeface="Arial" panose="020B0604020202020204"/>
              <a:buChar char="•"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Збереженням метаданих на рівні файлу,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539750" lvl="1" indent="-269875" algn="l">
              <a:lnSpc>
                <a:spcPts val="3750"/>
              </a:lnSpc>
              <a:buFont typeface="Arial" panose="020B0604020202020204"/>
              <a:buChar char="•"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Цитуванням даних із UNF,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539750" lvl="1" indent="-269875" algn="l">
              <a:lnSpc>
                <a:spcPts val="3750"/>
              </a:lnSpc>
              <a:buFont typeface="Arial" panose="020B0604020202020204"/>
              <a:buChar char="•"/>
            </a:pPr>
            <a:r>
              <a:rPr sz="25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Інструментами для візуалізації та аналізу.</a:t>
            </a:r>
            <a:endParaRPr sz="25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l">
              <a:lnSpc>
                <a:spcPts val="3750"/>
              </a:lnSpc>
              <a:buNone/>
            </a:pPr>
          </a:p>
          <a:p>
            <a:pPr algn="l">
              <a:lnSpc>
                <a:spcPts val="3750"/>
              </a:lnSpc>
              <a:buNone/>
            </a:pPr>
          </a:p>
        </p:txBody>
      </p:sp>
      <p:sp>
        <p:nvSpPr>
          <p:cNvPr id="12" name="TextBox 12"/>
          <p:cNvSpPr>
            <a:spLocks noGrp="1"/>
          </p:cNvSpPr>
          <p:nvPr/>
        </p:nvSpPr>
        <p:spPr>
          <a:xfrm>
            <a:off x="11242696" y="1381125"/>
            <a:ext cx="6495504" cy="810387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HTTP Upload — це поширений інструмент завантаження файлів через браузер. Ви можете завантажувати файли, вибираючи їх у провіднику або перетягуючи до віджета завантаження.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Після завантаження файлів ви зможете: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Редагувати метадані файлів,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Обмежити доступ до файлів,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Додати теги.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r">
              <a:lnSpc>
                <a:spcPts val="3780"/>
              </a:lnSpc>
              <a:spcBef>
                <a:spcPct val="0"/>
              </a:spcBef>
              <a:buNone/>
            </a:pPr>
            <a:r>
              <a:rPr sz="27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Натисніть “Save Changes”, щоб завершити завантаження. Якщо файл завантажено помилково, ви можете видалити його перед збереженням, вибравши файл і натиснувши кнопку “Delete” над таблицею файлів.</a:t>
            </a:r>
            <a:endParaRPr sz="27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3190660" y="-1836197"/>
            <a:ext cx="1433483" cy="8792192"/>
          </a:xfrm>
          <a:custGeom>
            <a:avLst/>
            <a:gdLst/>
            <a:ahLst/>
            <a:cxnLst/>
            <a:rect l="l" t="t" r="r" b="b"/>
            <a:pathLst>
              <a:path w="377543" h="2315639">
                <a:moveTo>
                  <a:pt x="0" y="0"/>
                </a:moveTo>
                <a:lnTo>
                  <a:pt x="377543" y="0"/>
                </a:lnTo>
                <a:lnTo>
                  <a:pt x="377543" y="2315639"/>
                </a:lnTo>
                <a:lnTo>
                  <a:pt x="0" y="2315639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3190660" y="-2089353"/>
            <a:ext cx="1433483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3829798" y="4604173"/>
            <a:ext cx="1170531" cy="8792192"/>
          </a:xfrm>
          <a:custGeom>
            <a:avLst/>
            <a:gdLst/>
            <a:ahLst/>
            <a:cxnLst/>
            <a:rect l="l" t="t" r="r" b="b"/>
            <a:pathLst>
              <a:path w="308288" h="2315639">
                <a:moveTo>
                  <a:pt x="0" y="0"/>
                </a:moveTo>
                <a:lnTo>
                  <a:pt x="308288" y="0"/>
                </a:lnTo>
                <a:lnTo>
                  <a:pt x="308288" y="2315639"/>
                </a:lnTo>
                <a:lnTo>
                  <a:pt x="0" y="2315639"/>
                </a:lnTo>
                <a:close/>
              </a:path>
            </a:pathLst>
          </a:custGeom>
          <a:solidFill>
            <a:srgbClr val="5A2687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3829798" y="4351017"/>
            <a:ext cx="1170531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3981193" y="-1782921"/>
            <a:ext cx="3145501" cy="14588015"/>
          </a:xfrm>
          <a:custGeom>
            <a:avLst/>
            <a:gdLst/>
            <a:ahLst/>
            <a:cxnLst/>
            <a:rect l="l" t="t" r="r" b="b"/>
            <a:pathLst>
              <a:path w="828445" h="3842111">
                <a:moveTo>
                  <a:pt x="0" y="0"/>
                </a:moveTo>
                <a:lnTo>
                  <a:pt x="828445" y="0"/>
                </a:lnTo>
                <a:lnTo>
                  <a:pt x="828445" y="3842111"/>
                </a:lnTo>
                <a:lnTo>
                  <a:pt x="0" y="3842111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3981193" y="-2036077"/>
            <a:ext cx="3145501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1" name="Freeform 11"/>
          <p:cNvSpPr>
            <a:spLocks noGrp="1"/>
          </p:cNvSpPr>
          <p:nvPr/>
        </p:nvSpPr>
        <p:spPr>
          <a:xfrm>
            <a:off x="0" y="1028700"/>
            <a:ext cx="13638495" cy="7705750"/>
          </a:xfrm>
          <a:custGeom>
            <a:avLst/>
            <a:gdLst/>
            <a:ahLst/>
            <a:cxnLst/>
            <a:rect l="l" t="t" r="r" b="b"/>
            <a:pathLst>
              <a:path w="13638495" h="7705750">
                <a:moveTo>
                  <a:pt x="0" y="0"/>
                </a:moveTo>
                <a:lnTo>
                  <a:pt x="13638495" y="0"/>
                </a:lnTo>
                <a:lnTo>
                  <a:pt x="13638495" y="7705750"/>
                </a:lnTo>
                <a:lnTo>
                  <a:pt x="0" y="770575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57150" cap="sq">
            <a:solidFill>
              <a:srgbClr val="5170FF"/>
            </a:solidFill>
            <a:prstDash val="lgDash"/>
            <a:miter/>
          </a:ln>
        </p:spPr>
      </p:sp>
      <p:sp>
        <p:nvSpPr>
          <p:cNvPr id="12" name="Freeform 12"/>
          <p:cNvSpPr>
            <a:spLocks noGrp="1"/>
          </p:cNvSpPr>
          <p:nvPr/>
        </p:nvSpPr>
        <p:spPr>
          <a:xfrm>
            <a:off x="13638495" y="2111006"/>
            <a:ext cx="4649505" cy="1777439"/>
          </a:xfrm>
          <a:custGeom>
            <a:avLst/>
            <a:gdLst/>
            <a:ahLst/>
            <a:cxnLst/>
            <a:rect l="l" t="t" r="r" b="b"/>
            <a:pathLst>
              <a:path w="4649505" h="1777439">
                <a:moveTo>
                  <a:pt x="0" y="0"/>
                </a:moveTo>
                <a:lnTo>
                  <a:pt x="4649505" y="0"/>
                </a:lnTo>
                <a:lnTo>
                  <a:pt x="4649505" y="1777440"/>
                </a:lnTo>
                <a:lnTo>
                  <a:pt x="0" y="1777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954"/>
            </a:stretch>
          </a:blipFill>
          <a:ln w="38100" cap="sq">
            <a:solidFill>
              <a:srgbClr val="5170FF"/>
            </a:solidFill>
            <a:prstDash val="sysDot"/>
            <a:miter/>
          </a:ln>
        </p:spPr>
      </p:sp>
      <p:sp>
        <p:nvSpPr>
          <p:cNvPr id="13" name="Freeform 13"/>
          <p:cNvSpPr>
            <a:spLocks noGrp="1"/>
          </p:cNvSpPr>
          <p:nvPr/>
        </p:nvSpPr>
        <p:spPr>
          <a:xfrm>
            <a:off x="13638495" y="3888446"/>
            <a:ext cx="4649505" cy="4431802"/>
          </a:xfrm>
          <a:custGeom>
            <a:avLst/>
            <a:gdLst/>
            <a:ahLst/>
            <a:cxnLst/>
            <a:rect l="l" t="t" r="r" b="b"/>
            <a:pathLst>
              <a:path w="4649505" h="4431802">
                <a:moveTo>
                  <a:pt x="0" y="0"/>
                </a:moveTo>
                <a:lnTo>
                  <a:pt x="4649505" y="0"/>
                </a:lnTo>
                <a:lnTo>
                  <a:pt x="4649505" y="4431802"/>
                </a:lnTo>
                <a:lnTo>
                  <a:pt x="0" y="443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" cap="sq">
            <a:solidFill>
              <a:srgbClr val="5170FF"/>
            </a:solidFill>
            <a:prstDash val="solid"/>
            <a:miter/>
          </a:ln>
        </p:spPr>
      </p:sp>
      <p:sp>
        <p:nvSpPr>
          <p:cNvPr id="14" name="TextBox 14"/>
          <p:cNvSpPr>
            <a:spLocks noGrp="1"/>
          </p:cNvSpPr>
          <p:nvPr/>
        </p:nvSpPr>
        <p:spPr>
          <a:xfrm>
            <a:off x="1028700" y="172260"/>
            <a:ext cx="8726666" cy="6858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950"/>
              </a:lnSpc>
              <a:buNone/>
            </a:pPr>
            <a:r>
              <a:rPr sz="4500" b="1" spc="-135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Огляд набору даних</a:t>
            </a:r>
            <a:endParaRPr sz="4500" b="1" spc="-135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3190660" y="-1836197"/>
            <a:ext cx="1433483" cy="8792192"/>
          </a:xfrm>
          <a:custGeom>
            <a:avLst/>
            <a:gdLst/>
            <a:ahLst/>
            <a:cxnLst/>
            <a:rect l="l" t="t" r="r" b="b"/>
            <a:pathLst>
              <a:path w="377543" h="2315639">
                <a:moveTo>
                  <a:pt x="0" y="0"/>
                </a:moveTo>
                <a:lnTo>
                  <a:pt x="377543" y="0"/>
                </a:lnTo>
                <a:lnTo>
                  <a:pt x="377543" y="2315639"/>
                </a:lnTo>
                <a:lnTo>
                  <a:pt x="0" y="231563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3190660" y="-2089353"/>
            <a:ext cx="1433483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3829798" y="4604173"/>
            <a:ext cx="1170531" cy="8792192"/>
          </a:xfrm>
          <a:custGeom>
            <a:avLst/>
            <a:gdLst/>
            <a:ahLst/>
            <a:cxnLst/>
            <a:rect l="l" t="t" r="r" b="b"/>
            <a:pathLst>
              <a:path w="308288" h="2315639">
                <a:moveTo>
                  <a:pt x="0" y="0"/>
                </a:moveTo>
                <a:lnTo>
                  <a:pt x="308288" y="0"/>
                </a:lnTo>
                <a:lnTo>
                  <a:pt x="308288" y="2315639"/>
                </a:lnTo>
                <a:lnTo>
                  <a:pt x="0" y="2315639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3829798" y="4351017"/>
            <a:ext cx="1170531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3981193" y="-1782921"/>
            <a:ext cx="3145501" cy="14588015"/>
          </a:xfrm>
          <a:custGeom>
            <a:avLst/>
            <a:gdLst/>
            <a:ahLst/>
            <a:cxnLst/>
            <a:rect l="l" t="t" r="r" b="b"/>
            <a:pathLst>
              <a:path w="828445" h="3842111">
                <a:moveTo>
                  <a:pt x="0" y="0"/>
                </a:moveTo>
                <a:lnTo>
                  <a:pt x="828445" y="0"/>
                </a:lnTo>
                <a:lnTo>
                  <a:pt x="828445" y="3842111"/>
                </a:lnTo>
                <a:lnTo>
                  <a:pt x="0" y="3842111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3981193" y="-2036077"/>
            <a:ext cx="3145501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9779760" y="676908"/>
            <a:ext cx="1710961" cy="9824993"/>
          </a:xfrm>
          <a:custGeom>
            <a:avLst/>
            <a:gdLst/>
            <a:ahLst/>
            <a:cxnLst/>
            <a:rect l="l" t="t" r="r" b="b"/>
            <a:pathLst>
              <a:path w="450623" h="2587652">
                <a:moveTo>
                  <a:pt x="0" y="0"/>
                </a:moveTo>
                <a:lnTo>
                  <a:pt x="450623" y="0"/>
                </a:lnTo>
                <a:lnTo>
                  <a:pt x="450623" y="2587652"/>
                </a:lnTo>
                <a:lnTo>
                  <a:pt x="0" y="2587652"/>
                </a:lnTo>
                <a:close/>
              </a:path>
            </a:pathLst>
          </a:custGeom>
          <a:solidFill>
            <a:srgbClr val="5A2687"/>
          </a:solidFill>
          <a:ln cap="sq">
            <a:noFill/>
            <a:prstDash val="solid"/>
            <a:miter/>
          </a:ln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9779760" y="532248"/>
            <a:ext cx="1710961" cy="996965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marL="0" lvl="0" indent="0" algn="ctr">
              <a:lnSpc>
                <a:spcPts val="2860"/>
              </a:lnSpc>
              <a:spcBef>
                <a:spcPct val="0"/>
              </a:spcBef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0" y="676908"/>
            <a:ext cx="10920559" cy="9610092"/>
          </a:xfrm>
          <a:custGeom>
            <a:avLst/>
            <a:gdLst/>
            <a:ahLst/>
            <a:cxnLst/>
            <a:rect l="l" t="t" r="r" b="b"/>
            <a:pathLst>
              <a:path w="10920559" h="9610092">
                <a:moveTo>
                  <a:pt x="0" y="0"/>
                </a:moveTo>
                <a:lnTo>
                  <a:pt x="10920559" y="0"/>
                </a:lnTo>
                <a:lnTo>
                  <a:pt x="10920559" y="9610092"/>
                </a:lnTo>
                <a:lnTo>
                  <a:pt x="0" y="961009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76200" cap="sq">
            <a:gradFill>
              <a:gsLst>
                <a:gs pos="0">
                  <a:srgbClr val="0CC0DF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  <a:prstDash val="solid"/>
            <a:miter/>
          </a:ln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11139328" y="4440209"/>
            <a:ext cx="5846791" cy="5846791"/>
          </a:xfrm>
          <a:custGeom>
            <a:avLst/>
            <a:gdLst/>
            <a:ahLst/>
            <a:cxnLst/>
            <a:rect l="l" t="t" r="r" b="b"/>
            <a:pathLst>
              <a:path w="5846791" h="5846791">
                <a:moveTo>
                  <a:pt x="0" y="0"/>
                </a:moveTo>
                <a:lnTo>
                  <a:pt x="5846791" y="0"/>
                </a:lnTo>
                <a:lnTo>
                  <a:pt x="5846791" y="5846791"/>
                </a:lnTo>
                <a:lnTo>
                  <a:pt x="0" y="58467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57150" cap="sq">
            <a:gradFill>
              <a:gsLst>
                <a:gs pos="0">
                  <a:srgbClr val="0CC0DF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  <a:prstDash val="solid"/>
            <a:miter/>
          </a:ln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1225583" y="0"/>
            <a:ext cx="8554177" cy="6858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4950"/>
              </a:lnSpc>
              <a:buNone/>
            </a:pPr>
            <a:r>
              <a:rPr sz="4500" b="1" spc="-135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Огляд набору даних</a:t>
            </a:r>
            <a:endParaRPr sz="4500" b="1" spc="-135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3190660" y="-1836197"/>
            <a:ext cx="1433483" cy="8792192"/>
          </a:xfrm>
          <a:custGeom>
            <a:avLst/>
            <a:gdLst/>
            <a:ahLst/>
            <a:cxnLst/>
            <a:rect l="l" t="t" r="r" b="b"/>
            <a:pathLst>
              <a:path w="377543" h="2315639">
                <a:moveTo>
                  <a:pt x="0" y="0"/>
                </a:moveTo>
                <a:lnTo>
                  <a:pt x="377543" y="0"/>
                </a:lnTo>
                <a:lnTo>
                  <a:pt x="377543" y="2315639"/>
                </a:lnTo>
                <a:lnTo>
                  <a:pt x="0" y="2315639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3190660" y="-2089353"/>
            <a:ext cx="1433483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3829798" y="4604173"/>
            <a:ext cx="1170531" cy="8792192"/>
          </a:xfrm>
          <a:custGeom>
            <a:avLst/>
            <a:gdLst/>
            <a:ahLst/>
            <a:cxnLst/>
            <a:rect l="l" t="t" r="r" b="b"/>
            <a:pathLst>
              <a:path w="308288" h="2315639">
                <a:moveTo>
                  <a:pt x="0" y="0"/>
                </a:moveTo>
                <a:lnTo>
                  <a:pt x="308288" y="0"/>
                </a:lnTo>
                <a:lnTo>
                  <a:pt x="308288" y="2315639"/>
                </a:lnTo>
                <a:lnTo>
                  <a:pt x="0" y="2315639"/>
                </a:lnTo>
                <a:close/>
              </a:path>
            </a:pathLst>
          </a:custGeom>
          <a:solidFill>
            <a:srgbClr val="5A2687"/>
          </a:soli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3829798" y="4351017"/>
            <a:ext cx="1170531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3981193" y="-1782921"/>
            <a:ext cx="3145501" cy="14588015"/>
          </a:xfrm>
          <a:custGeom>
            <a:avLst/>
            <a:gdLst/>
            <a:ahLst/>
            <a:cxnLst/>
            <a:rect l="l" t="t" r="r" b="b"/>
            <a:pathLst>
              <a:path w="828445" h="3842111">
                <a:moveTo>
                  <a:pt x="0" y="0"/>
                </a:moveTo>
                <a:lnTo>
                  <a:pt x="828445" y="0"/>
                </a:lnTo>
                <a:lnTo>
                  <a:pt x="828445" y="3842111"/>
                </a:lnTo>
                <a:lnTo>
                  <a:pt x="0" y="3842111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3981193" y="-2036077"/>
            <a:ext cx="3145501" cy="14841171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1" name="Freeform 11"/>
          <p:cNvSpPr>
            <a:spLocks noGrp="1"/>
          </p:cNvSpPr>
          <p:nvPr/>
        </p:nvSpPr>
        <p:spPr>
          <a:xfrm>
            <a:off x="0" y="2022860"/>
            <a:ext cx="11307465" cy="8508867"/>
          </a:xfrm>
          <a:custGeom>
            <a:avLst/>
            <a:gdLst/>
            <a:ahLst/>
            <a:cxnLst/>
            <a:rect l="l" t="t" r="r" b="b"/>
            <a:pathLst>
              <a:path w="11307465" h="8508867">
                <a:moveTo>
                  <a:pt x="0" y="0"/>
                </a:moveTo>
                <a:lnTo>
                  <a:pt x="11307465" y="0"/>
                </a:lnTo>
                <a:lnTo>
                  <a:pt x="11307465" y="8508867"/>
                </a:lnTo>
                <a:lnTo>
                  <a:pt x="0" y="8508867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8575" cap="sq">
            <a:solidFill>
              <a:srgbClr val="5170FF"/>
            </a:solidFill>
            <a:prstDash val="solid"/>
            <a:miter/>
          </a:ln>
        </p:spPr>
      </p:sp>
      <p:sp>
        <p:nvSpPr>
          <p:cNvPr id="12" name="Freeform 12"/>
          <p:cNvSpPr>
            <a:spLocks noGrp="1"/>
          </p:cNvSpPr>
          <p:nvPr/>
        </p:nvSpPr>
        <p:spPr>
          <a:xfrm>
            <a:off x="4120736" y="2022860"/>
            <a:ext cx="8067161" cy="5949531"/>
          </a:xfrm>
          <a:custGeom>
            <a:avLst/>
            <a:gdLst/>
            <a:ahLst/>
            <a:cxnLst/>
            <a:rect l="l" t="t" r="r" b="b"/>
            <a:pathLst>
              <a:path w="8067161" h="5949531">
                <a:moveTo>
                  <a:pt x="0" y="0"/>
                </a:moveTo>
                <a:lnTo>
                  <a:pt x="8067161" y="0"/>
                </a:lnTo>
                <a:lnTo>
                  <a:pt x="8067161" y="5949531"/>
                </a:lnTo>
                <a:lnTo>
                  <a:pt x="0" y="59495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8575" cap="sq">
            <a:solidFill>
              <a:srgbClr val="5170FF"/>
            </a:solidFill>
            <a:prstDash val="solid"/>
            <a:miter/>
          </a:ln>
        </p:spPr>
      </p:sp>
      <p:sp>
        <p:nvSpPr>
          <p:cNvPr id="13" name="Freeform 13"/>
          <p:cNvSpPr>
            <a:spLocks noGrp="1"/>
          </p:cNvSpPr>
          <p:nvPr/>
        </p:nvSpPr>
        <p:spPr>
          <a:xfrm>
            <a:off x="9144000" y="5257767"/>
            <a:ext cx="10684094" cy="3472331"/>
          </a:xfrm>
          <a:custGeom>
            <a:avLst/>
            <a:gdLst/>
            <a:ahLst/>
            <a:cxnLst/>
            <a:rect l="l" t="t" r="r" b="b"/>
            <a:pathLst>
              <a:path w="10684094" h="3472331">
                <a:moveTo>
                  <a:pt x="0" y="0"/>
                </a:moveTo>
                <a:lnTo>
                  <a:pt x="10684094" y="0"/>
                </a:lnTo>
                <a:lnTo>
                  <a:pt x="10684094" y="3472330"/>
                </a:lnTo>
                <a:lnTo>
                  <a:pt x="0" y="3472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8575" cap="sq">
            <a:solidFill>
              <a:srgbClr val="5170FF"/>
            </a:solidFill>
            <a:prstDash val="solid"/>
            <a:miter/>
          </a:ln>
        </p:spPr>
      </p:sp>
      <p:sp>
        <p:nvSpPr>
          <p:cNvPr id="14" name="Freeform 14"/>
          <p:cNvSpPr>
            <a:spLocks noGrp="1"/>
          </p:cNvSpPr>
          <p:nvPr/>
        </p:nvSpPr>
        <p:spPr>
          <a:xfrm>
            <a:off x="9144000" y="2022860"/>
            <a:ext cx="10684094" cy="3245294"/>
          </a:xfrm>
          <a:custGeom>
            <a:avLst/>
            <a:gdLst/>
            <a:ahLst/>
            <a:cxnLst/>
            <a:rect l="l" t="t" r="r" b="b"/>
            <a:pathLst>
              <a:path w="10684094" h="3245294">
                <a:moveTo>
                  <a:pt x="0" y="0"/>
                </a:moveTo>
                <a:lnTo>
                  <a:pt x="10684094" y="0"/>
                </a:lnTo>
                <a:lnTo>
                  <a:pt x="10684094" y="3245293"/>
                </a:lnTo>
                <a:lnTo>
                  <a:pt x="0" y="3245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28575" cap="sq">
            <a:solidFill>
              <a:srgbClr val="5170FF"/>
            </a:solidFill>
            <a:prstDash val="solid"/>
            <a:miter/>
          </a:ln>
        </p:spPr>
      </p:sp>
      <p:sp>
        <p:nvSpPr>
          <p:cNvPr id="15" name="TextBox 15"/>
          <p:cNvSpPr>
            <a:spLocks noGrp="1"/>
          </p:cNvSpPr>
          <p:nvPr/>
        </p:nvSpPr>
        <p:spPr>
          <a:xfrm>
            <a:off x="463771" y="-142144"/>
            <a:ext cx="15682339" cy="128651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9940"/>
              </a:lnSpc>
              <a:spcBef>
                <a:spcPct val="0"/>
              </a:spcBef>
              <a:buNone/>
            </a:pPr>
            <a:r>
              <a:rPr sz="71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Огляд набору даних</a:t>
            </a:r>
            <a:endParaRPr sz="71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017061" y="2697158"/>
            <a:ext cx="5781225" cy="3597420"/>
          </a:xfrm>
          <a:custGeom>
            <a:avLst/>
            <a:gdLst/>
            <a:ahLst/>
            <a:cxnLst/>
            <a:rect l="l" t="t" r="r" b="b"/>
            <a:pathLst>
              <a:path w="1376053" h="856262">
                <a:moveTo>
                  <a:pt x="0" y="0"/>
                </a:moveTo>
                <a:lnTo>
                  <a:pt x="1376053" y="0"/>
                </a:lnTo>
                <a:lnTo>
                  <a:pt x="1376053" y="856262"/>
                </a:lnTo>
                <a:lnTo>
                  <a:pt x="0" y="856262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017061" y="2417036"/>
            <a:ext cx="5781225" cy="3877542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1605031" y="2654837"/>
            <a:ext cx="5721544" cy="3639742"/>
          </a:xfrm>
          <a:custGeom>
            <a:avLst/>
            <a:gdLst/>
            <a:ahLst/>
            <a:cxnLst/>
            <a:rect l="l" t="t" r="r" b="b"/>
            <a:pathLst>
              <a:path w="1361848" h="866335">
                <a:moveTo>
                  <a:pt x="0" y="0"/>
                </a:moveTo>
                <a:lnTo>
                  <a:pt x="1361848" y="0"/>
                </a:lnTo>
                <a:lnTo>
                  <a:pt x="1361848" y="866335"/>
                </a:lnTo>
                <a:lnTo>
                  <a:pt x="0" y="866335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1605031" y="2374715"/>
            <a:ext cx="5721544" cy="3919864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267240" y="1714500"/>
            <a:ext cx="1880672" cy="188067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443553" y="1736539"/>
            <a:ext cx="1528046" cy="16823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16165328" y="1714500"/>
            <a:ext cx="1880672" cy="188067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5170FF"/>
          </a:soli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6341641" y="1736539"/>
            <a:ext cx="1528046" cy="16823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624368" y="2055276"/>
            <a:ext cx="1166417" cy="1199121"/>
          </a:xfrm>
          <a:custGeom>
            <a:avLst/>
            <a:gdLst/>
            <a:ahLst/>
            <a:cxnLst/>
            <a:rect l="l" t="t" r="r" b="b"/>
            <a:pathLst>
              <a:path w="1166417" h="1199121">
                <a:moveTo>
                  <a:pt x="0" y="0"/>
                </a:moveTo>
                <a:lnTo>
                  <a:pt x="1166418" y="0"/>
                </a:lnTo>
                <a:lnTo>
                  <a:pt x="1166418" y="1199121"/>
                </a:lnTo>
                <a:lnTo>
                  <a:pt x="0" y="1199121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16514826" y="2012955"/>
            <a:ext cx="1181679" cy="1199121"/>
          </a:xfrm>
          <a:custGeom>
            <a:avLst/>
            <a:gdLst/>
            <a:ahLst/>
            <a:cxnLst/>
            <a:rect l="l" t="t" r="r" b="b"/>
            <a:pathLst>
              <a:path w="1181679" h="1199121">
                <a:moveTo>
                  <a:pt x="0" y="0"/>
                </a:moveTo>
                <a:lnTo>
                  <a:pt x="1181679" y="0"/>
                </a:lnTo>
                <a:lnTo>
                  <a:pt x="1181679" y="1199121"/>
                </a:lnTo>
                <a:lnTo>
                  <a:pt x="0" y="1199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>
            <a:spLocks noGrp="1"/>
          </p:cNvSpPr>
          <p:nvPr/>
        </p:nvSpPr>
        <p:spPr>
          <a:xfrm>
            <a:off x="6355078" y="7458995"/>
            <a:ext cx="5952766" cy="2563268"/>
          </a:xfrm>
          <a:custGeom>
            <a:avLst/>
            <a:gdLst/>
            <a:ahLst/>
            <a:cxnLst/>
            <a:rect l="l" t="t" r="r" b="b"/>
            <a:pathLst>
              <a:path w="1416884" h="610112">
                <a:moveTo>
                  <a:pt x="0" y="0"/>
                </a:moveTo>
                <a:lnTo>
                  <a:pt x="1416884" y="0"/>
                </a:lnTo>
                <a:lnTo>
                  <a:pt x="1416884" y="610112"/>
                </a:lnTo>
                <a:lnTo>
                  <a:pt x="0" y="610112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8" name="TextBox 18"/>
          <p:cNvSpPr>
            <a:spLocks noGrp="1"/>
          </p:cNvSpPr>
          <p:nvPr/>
        </p:nvSpPr>
        <p:spPr>
          <a:xfrm>
            <a:off x="6355078" y="7178873"/>
            <a:ext cx="5952766" cy="284339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20" name="Freeform 20"/>
          <p:cNvSpPr>
            <a:spLocks noGrp="1"/>
          </p:cNvSpPr>
          <p:nvPr/>
        </p:nvSpPr>
        <p:spPr>
          <a:xfrm>
            <a:off x="5605256" y="6476337"/>
            <a:ext cx="1880672" cy="188067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5170FF"/>
          </a:solidFill>
        </p:spPr>
      </p:sp>
      <p:sp>
        <p:nvSpPr>
          <p:cNvPr id="21" name="TextBox 21"/>
          <p:cNvSpPr>
            <a:spLocks noGrp="1"/>
          </p:cNvSpPr>
          <p:nvPr/>
        </p:nvSpPr>
        <p:spPr>
          <a:xfrm>
            <a:off x="5781569" y="6498376"/>
            <a:ext cx="1528046" cy="168232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22" name="Freeform 22"/>
          <p:cNvSpPr>
            <a:spLocks noGrp="1"/>
          </p:cNvSpPr>
          <p:nvPr/>
        </p:nvSpPr>
        <p:spPr>
          <a:xfrm>
            <a:off x="2933306" y="-719086"/>
            <a:ext cx="11725172" cy="11725172"/>
          </a:xfrm>
          <a:custGeom>
            <a:avLst/>
            <a:gdLst/>
            <a:ahLst/>
            <a:cxnLst/>
            <a:rect l="l" t="t" r="r" b="b"/>
            <a:pathLst>
              <a:path w="11725172" h="11725172">
                <a:moveTo>
                  <a:pt x="0" y="0"/>
                </a:moveTo>
                <a:lnTo>
                  <a:pt x="11725171" y="0"/>
                </a:lnTo>
                <a:lnTo>
                  <a:pt x="11725171" y="11725172"/>
                </a:lnTo>
                <a:lnTo>
                  <a:pt x="0" y="117251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>
            <a:spLocks noGrp="1"/>
          </p:cNvSpPr>
          <p:nvPr/>
        </p:nvSpPr>
        <p:spPr>
          <a:xfrm>
            <a:off x="5957149" y="6592233"/>
            <a:ext cx="1176888" cy="1648880"/>
          </a:xfrm>
          <a:custGeom>
            <a:avLst/>
            <a:gdLst/>
            <a:ahLst/>
            <a:cxnLst/>
            <a:rect l="l" t="t" r="r" b="b"/>
            <a:pathLst>
              <a:path w="1176888" h="1648880">
                <a:moveTo>
                  <a:pt x="0" y="0"/>
                </a:moveTo>
                <a:lnTo>
                  <a:pt x="1176888" y="0"/>
                </a:lnTo>
                <a:lnTo>
                  <a:pt x="1176888" y="1648880"/>
                </a:lnTo>
                <a:lnTo>
                  <a:pt x="0" y="16488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>
            <a:spLocks noGrp="1"/>
          </p:cNvSpPr>
          <p:nvPr/>
        </p:nvSpPr>
        <p:spPr>
          <a:xfrm>
            <a:off x="1696575" y="3599395"/>
            <a:ext cx="4593178" cy="195262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40"/>
              </a:lnSpc>
              <a:buNone/>
            </a:pPr>
            <a:r>
              <a:rPr sz="42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Ліцензії відкритого доступу СС</a:t>
            </a:r>
            <a:r>
              <a:rPr sz="42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</a:t>
            </a:r>
            <a:endParaRPr sz="42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25" name="TextBox 25"/>
          <p:cNvSpPr>
            <a:spLocks noGrp="1"/>
          </p:cNvSpPr>
          <p:nvPr/>
        </p:nvSpPr>
        <p:spPr>
          <a:xfrm>
            <a:off x="4554513" y="1028700"/>
            <a:ext cx="9178974" cy="6858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950"/>
              </a:lnSpc>
              <a:buNone/>
            </a:pPr>
            <a:r>
              <a:rPr sz="4500" b="1" spc="-135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Ліцензування наукових даних </a:t>
            </a:r>
            <a:endParaRPr sz="4500" b="1" spc="-135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26" name="TextBox 26"/>
          <p:cNvSpPr>
            <a:spLocks noGrp="1"/>
          </p:cNvSpPr>
          <p:nvPr/>
        </p:nvSpPr>
        <p:spPr>
          <a:xfrm>
            <a:off x="12139791" y="3557074"/>
            <a:ext cx="4593178" cy="6762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40"/>
              </a:lnSpc>
              <a:buNone/>
            </a:pPr>
            <a:r>
              <a:rPr sz="42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Ліцензія CC-BY</a:t>
            </a:r>
            <a:endParaRPr sz="42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27" name="TextBox 27"/>
          <p:cNvSpPr>
            <a:spLocks noGrp="1"/>
          </p:cNvSpPr>
          <p:nvPr/>
        </p:nvSpPr>
        <p:spPr>
          <a:xfrm>
            <a:off x="7034591" y="8361232"/>
            <a:ext cx="4593178" cy="6762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40"/>
              </a:lnSpc>
              <a:buNone/>
            </a:pPr>
            <a:r>
              <a:rPr sz="42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Ліцензію СС-0</a:t>
            </a:r>
            <a:endParaRPr sz="42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-205047" y="9824340"/>
            <a:ext cx="5088121" cy="462660"/>
          </a:xfrm>
          <a:custGeom>
            <a:avLst/>
            <a:gdLst/>
            <a:ahLst/>
            <a:cxnLst/>
            <a:rect l="l" t="t" r="r" b="b"/>
            <a:pathLst>
              <a:path w="1340081" h="121853">
                <a:moveTo>
                  <a:pt x="0" y="0"/>
                </a:moveTo>
                <a:lnTo>
                  <a:pt x="1340081" y="0"/>
                </a:lnTo>
                <a:lnTo>
                  <a:pt x="1340081" y="121853"/>
                </a:lnTo>
                <a:lnTo>
                  <a:pt x="0" y="121853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-205047" y="9571184"/>
            <a:ext cx="5088121" cy="71581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5" name="Freeform 5"/>
          <p:cNvSpPr>
            <a:spLocks noGrp="1"/>
          </p:cNvSpPr>
          <p:nvPr/>
        </p:nvSpPr>
        <p:spPr>
          <a:xfrm>
            <a:off x="6711147" y="6625327"/>
            <a:ext cx="11301259" cy="1652809"/>
          </a:xfrm>
          <a:custGeom>
            <a:avLst/>
            <a:gdLst/>
            <a:ahLst/>
            <a:cxnLst/>
            <a:rect l="l" t="t" r="r" b="b"/>
            <a:pathLst>
              <a:path w="11301259" h="1652809">
                <a:moveTo>
                  <a:pt x="0" y="0"/>
                </a:moveTo>
                <a:lnTo>
                  <a:pt x="11301259" y="0"/>
                </a:lnTo>
                <a:lnTo>
                  <a:pt x="11301259" y="1652809"/>
                </a:lnTo>
                <a:lnTo>
                  <a:pt x="0" y="1652809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6" name="Freeform 6"/>
          <p:cNvSpPr>
            <a:spLocks noGrp="1"/>
          </p:cNvSpPr>
          <p:nvPr/>
        </p:nvSpPr>
        <p:spPr>
          <a:xfrm>
            <a:off x="6711147" y="8563886"/>
            <a:ext cx="11301259" cy="1695189"/>
          </a:xfrm>
          <a:custGeom>
            <a:avLst/>
            <a:gdLst/>
            <a:ahLst/>
            <a:cxnLst/>
            <a:rect l="l" t="t" r="r" b="b"/>
            <a:pathLst>
              <a:path w="11301259" h="1695189">
                <a:moveTo>
                  <a:pt x="0" y="0"/>
                </a:moveTo>
                <a:lnTo>
                  <a:pt x="11301259" y="0"/>
                </a:lnTo>
                <a:lnTo>
                  <a:pt x="11301259" y="1695189"/>
                </a:lnTo>
                <a:lnTo>
                  <a:pt x="0" y="1695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>
            <a:spLocks noGrp="1"/>
          </p:cNvSpPr>
          <p:nvPr/>
        </p:nvSpPr>
        <p:spPr>
          <a:xfrm>
            <a:off x="200621" y="2057400"/>
            <a:ext cx="6334675" cy="6777662"/>
          </a:xfrm>
          <a:custGeom>
            <a:avLst/>
            <a:gdLst/>
            <a:ahLst/>
            <a:cxnLst/>
            <a:rect l="l" t="t" r="r" b="b"/>
            <a:pathLst>
              <a:path w="1668392" h="1785063">
                <a:moveTo>
                  <a:pt x="62330" y="0"/>
                </a:moveTo>
                <a:lnTo>
                  <a:pt x="1606062" y="0"/>
                </a:lnTo>
                <a:cubicBezTo>
                  <a:pt x="1622593" y="0"/>
                  <a:pt x="1638447" y="6567"/>
                  <a:pt x="1650136" y="18256"/>
                </a:cubicBezTo>
                <a:cubicBezTo>
                  <a:pt x="1661825" y="29945"/>
                  <a:pt x="1668392" y="45799"/>
                  <a:pt x="1668392" y="62330"/>
                </a:cubicBezTo>
                <a:lnTo>
                  <a:pt x="1668392" y="1722734"/>
                </a:lnTo>
                <a:cubicBezTo>
                  <a:pt x="1668392" y="1739265"/>
                  <a:pt x="1661825" y="1755118"/>
                  <a:pt x="1650136" y="1766807"/>
                </a:cubicBezTo>
                <a:cubicBezTo>
                  <a:pt x="1638447" y="1778496"/>
                  <a:pt x="1622593" y="1785063"/>
                  <a:pt x="1606062" y="1785063"/>
                </a:cubicBezTo>
                <a:lnTo>
                  <a:pt x="62330" y="1785063"/>
                </a:lnTo>
                <a:cubicBezTo>
                  <a:pt x="45799" y="1785063"/>
                  <a:pt x="29945" y="1778496"/>
                  <a:pt x="18256" y="1766807"/>
                </a:cubicBezTo>
                <a:cubicBezTo>
                  <a:pt x="6567" y="1755118"/>
                  <a:pt x="0" y="1739265"/>
                  <a:pt x="0" y="1722734"/>
                </a:cubicBezTo>
                <a:lnTo>
                  <a:pt x="0" y="62330"/>
                </a:lnTo>
                <a:cubicBezTo>
                  <a:pt x="0" y="45799"/>
                  <a:pt x="6567" y="29945"/>
                  <a:pt x="18256" y="18256"/>
                </a:cubicBezTo>
                <a:cubicBezTo>
                  <a:pt x="29945" y="6567"/>
                  <a:pt x="45799" y="0"/>
                  <a:pt x="62330" y="0"/>
                </a:cubicBez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9" name="TextBox 9"/>
          <p:cNvSpPr>
            <a:spLocks noGrp="1"/>
          </p:cNvSpPr>
          <p:nvPr/>
        </p:nvSpPr>
        <p:spPr>
          <a:xfrm>
            <a:off x="200621" y="1804244"/>
            <a:ext cx="6334675" cy="703081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0" name="Freeform 10"/>
          <p:cNvSpPr>
            <a:spLocks noGrp="1"/>
          </p:cNvSpPr>
          <p:nvPr/>
        </p:nvSpPr>
        <p:spPr>
          <a:xfrm>
            <a:off x="6711147" y="1607503"/>
            <a:ext cx="11301259" cy="4704149"/>
          </a:xfrm>
          <a:custGeom>
            <a:avLst/>
            <a:gdLst/>
            <a:ahLst/>
            <a:cxnLst/>
            <a:rect l="l" t="t" r="r" b="b"/>
            <a:pathLst>
              <a:path w="11301259" h="4704149">
                <a:moveTo>
                  <a:pt x="0" y="0"/>
                </a:moveTo>
                <a:lnTo>
                  <a:pt x="11301259" y="0"/>
                </a:lnTo>
                <a:lnTo>
                  <a:pt x="11301259" y="4704149"/>
                </a:lnTo>
                <a:lnTo>
                  <a:pt x="0" y="47041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>
            <a:spLocks noGrp="1"/>
          </p:cNvSpPr>
          <p:nvPr/>
        </p:nvSpPr>
        <p:spPr>
          <a:xfrm>
            <a:off x="4354842" y="635957"/>
            <a:ext cx="10907279" cy="68707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60"/>
              </a:lnSpc>
              <a:buNone/>
            </a:pP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Шаблони метаданих у Dataverse</a:t>
            </a:r>
            <a:endParaRPr sz="4600" b="1" spc="-138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2" name="TextBox 12"/>
          <p:cNvSpPr>
            <a:spLocks noGrp="1"/>
          </p:cNvSpPr>
          <p:nvPr/>
        </p:nvSpPr>
        <p:spPr>
          <a:xfrm>
            <a:off x="388868" y="2803178"/>
            <a:ext cx="5958182" cy="544576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669290" lvl="1" indent="-334645" algn="l">
              <a:lnSpc>
                <a:spcPts val="4340"/>
              </a:lnSpc>
              <a:buFont typeface="Arial" panose="020B0604020202020204"/>
              <a:buChar char="•"/>
            </a:pPr>
            <a:r>
              <a:rPr sz="31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Автоматизують заповнення типових полів</a:t>
            </a:r>
            <a:endParaRPr sz="31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69290" lvl="1" indent="-334645" algn="l">
              <a:lnSpc>
                <a:spcPts val="4340"/>
              </a:lnSpc>
              <a:buFont typeface="Arial" panose="020B0604020202020204"/>
              <a:buChar char="•"/>
            </a:pPr>
            <a:r>
              <a:rPr sz="31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Корисні для однотипних наборів даних</a:t>
            </a:r>
            <a:endParaRPr sz="31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69290" lvl="1" indent="-334645" algn="l">
              <a:lnSpc>
                <a:spcPts val="4340"/>
              </a:lnSpc>
              <a:buFont typeface="Arial" panose="020B0604020202020204"/>
              <a:buChar char="•"/>
            </a:pPr>
            <a:r>
              <a:rPr sz="31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Створюються на рівні всесвіту даних</a:t>
            </a:r>
            <a:endParaRPr sz="31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69290" lvl="1" indent="-334645" algn="l">
              <a:lnSpc>
                <a:spcPts val="4340"/>
              </a:lnSpc>
              <a:buFont typeface="Arial" panose="020B0604020202020204"/>
              <a:buChar char="•"/>
            </a:pPr>
            <a:r>
              <a:rPr sz="31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Можна копіювати, редагувати, видаляти</a:t>
            </a:r>
            <a:endParaRPr sz="31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69290" lvl="1" indent="-334645" algn="l">
              <a:lnSpc>
                <a:spcPts val="4340"/>
              </a:lnSpc>
              <a:buFont typeface="Arial" panose="020B0604020202020204"/>
              <a:buChar char="•"/>
            </a:pPr>
            <a:r>
              <a:rPr sz="31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Не впливають на вже опубліковані набори</a:t>
            </a:r>
            <a:endParaRPr sz="31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reeform 2"/>
          <p:cNvSpPr>
            <a:spLocks noGrp="1"/>
          </p:cNvSpPr>
          <p:nvPr/>
        </p:nvSpPr>
        <p:spPr>
          <a:xfrm>
            <a:off x="2933306" y="-719086"/>
            <a:ext cx="11725172" cy="11725172"/>
          </a:xfrm>
          <a:custGeom>
            <a:avLst/>
            <a:gdLst/>
            <a:ahLst/>
            <a:cxnLst/>
            <a:rect l="l" t="t" r="r" b="b"/>
            <a:pathLst>
              <a:path w="11725172" h="11725172">
                <a:moveTo>
                  <a:pt x="0" y="0"/>
                </a:moveTo>
                <a:lnTo>
                  <a:pt x="11725171" y="0"/>
                </a:lnTo>
                <a:lnTo>
                  <a:pt x="11725171" y="11725172"/>
                </a:lnTo>
                <a:lnTo>
                  <a:pt x="0" y="1172517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>
            <a:spLocks noGrp="1"/>
          </p:cNvSpPr>
          <p:nvPr/>
        </p:nvSpPr>
        <p:spPr>
          <a:xfrm>
            <a:off x="6904606" y="5143500"/>
            <a:ext cx="9902612" cy="4765632"/>
          </a:xfrm>
          <a:custGeom>
            <a:avLst/>
            <a:gdLst/>
            <a:ahLst/>
            <a:cxnLst/>
            <a:rect l="l" t="t" r="r" b="b"/>
            <a:pathLst>
              <a:path w="9902612" h="4765632">
                <a:moveTo>
                  <a:pt x="0" y="0"/>
                </a:moveTo>
                <a:lnTo>
                  <a:pt x="9902613" y="0"/>
                </a:lnTo>
                <a:lnTo>
                  <a:pt x="9902613" y="4765632"/>
                </a:lnTo>
                <a:lnTo>
                  <a:pt x="0" y="4765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>
            <a:spLocks noGrp="1"/>
          </p:cNvSpPr>
          <p:nvPr/>
        </p:nvSpPr>
        <p:spPr>
          <a:xfrm>
            <a:off x="11855912" y="1664801"/>
            <a:ext cx="7452580" cy="4732660"/>
          </a:xfrm>
          <a:custGeom>
            <a:avLst/>
            <a:gdLst/>
            <a:ahLst/>
            <a:cxnLst/>
            <a:rect l="l" t="t" r="r" b="b"/>
            <a:pathLst>
              <a:path w="7452580" h="4732660">
                <a:moveTo>
                  <a:pt x="0" y="0"/>
                </a:moveTo>
                <a:lnTo>
                  <a:pt x="7452580" y="0"/>
                </a:lnTo>
                <a:lnTo>
                  <a:pt x="7452580" y="4732660"/>
                </a:lnTo>
                <a:lnTo>
                  <a:pt x="0" y="4732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>
            <a:spLocks noGrp="1"/>
          </p:cNvSpPr>
          <p:nvPr/>
        </p:nvSpPr>
        <p:spPr>
          <a:xfrm>
            <a:off x="5854469" y="1334171"/>
            <a:ext cx="6579063" cy="5393920"/>
          </a:xfrm>
          <a:custGeom>
            <a:avLst/>
            <a:gdLst/>
            <a:ahLst/>
            <a:cxnLst/>
            <a:rect l="l" t="t" r="r" b="b"/>
            <a:pathLst>
              <a:path w="6579063" h="5393920">
                <a:moveTo>
                  <a:pt x="0" y="0"/>
                </a:moveTo>
                <a:lnTo>
                  <a:pt x="6579062" y="0"/>
                </a:lnTo>
                <a:lnTo>
                  <a:pt x="6579062" y="5393920"/>
                </a:lnTo>
                <a:lnTo>
                  <a:pt x="0" y="53939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>
            <a:spLocks noGrp="1"/>
          </p:cNvSpPr>
          <p:nvPr/>
        </p:nvSpPr>
        <p:spPr>
          <a:xfrm>
            <a:off x="4554513" y="333375"/>
            <a:ext cx="12704787" cy="83058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940"/>
              </a:lnSpc>
              <a:buNone/>
            </a:pPr>
            <a:r>
              <a:rPr sz="5400" b="1" spc="-16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Гостьові книги в DataverseUA</a:t>
            </a:r>
            <a:endParaRPr sz="5400" b="1" spc="-16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7" name="TextBox 7"/>
          <p:cNvSpPr>
            <a:spLocks noGrp="1"/>
          </p:cNvSpPr>
          <p:nvPr/>
        </p:nvSpPr>
        <p:spPr>
          <a:xfrm>
            <a:off x="228538" y="1037590"/>
            <a:ext cx="4896540" cy="696658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647700" lvl="1" indent="-323850" algn="l">
              <a:lnSpc>
                <a:spcPts val="4620"/>
              </a:lnSpc>
              <a:buFont typeface="Arial" panose="020B0604020202020204"/>
              <a:buChar char="•"/>
            </a:pPr>
            <a:r>
              <a:rPr sz="3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Фіксують, хто завантажує файли</a:t>
            </a:r>
            <a:endParaRPr sz="3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47700" lvl="1" indent="-323850" algn="l">
              <a:lnSpc>
                <a:spcPts val="4620"/>
              </a:lnSpc>
              <a:buFont typeface="Arial" panose="020B0604020202020204"/>
              <a:buChar char="•"/>
            </a:pPr>
            <a:r>
              <a:rPr sz="3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Можна додати власні запитання</a:t>
            </a:r>
            <a:endParaRPr sz="3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47700" lvl="1" indent="-323850" algn="l">
              <a:lnSpc>
                <a:spcPts val="4620"/>
              </a:lnSpc>
              <a:buFont typeface="Arial" panose="020B0604020202020204"/>
              <a:buChar char="•"/>
            </a:pPr>
            <a:r>
              <a:rPr sz="3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Дані можна експортувати (CSV або API)</a:t>
            </a:r>
            <a:endParaRPr sz="3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47700" lvl="1" indent="-323850" algn="l">
              <a:lnSpc>
                <a:spcPts val="4620"/>
              </a:lnSpc>
              <a:buFont typeface="Arial" panose="020B0604020202020204"/>
              <a:buChar char="•"/>
            </a:pPr>
            <a:r>
              <a:rPr sz="3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Обираються для кожного набору даних</a:t>
            </a:r>
            <a:endParaRPr sz="3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47700" lvl="1" indent="-323850" algn="l">
              <a:lnSpc>
                <a:spcPts val="4620"/>
              </a:lnSpc>
              <a:buFont typeface="Arial" panose="020B0604020202020204"/>
              <a:buChar char="•"/>
            </a:pPr>
            <a:r>
              <a:rPr sz="30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Дозволяють контролювати доступ і збирати статистику</a:t>
            </a:r>
            <a:endParaRPr sz="30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4448402" y="-3548149"/>
            <a:ext cx="1433483" cy="8792192"/>
          </a:xfrm>
          <a:custGeom>
            <a:avLst/>
            <a:gdLst/>
            <a:ahLst/>
            <a:cxnLst/>
            <a:rect l="l" t="t" r="r" b="b"/>
            <a:pathLst>
              <a:path w="377543" h="2315639">
                <a:moveTo>
                  <a:pt x="0" y="0"/>
                </a:moveTo>
                <a:lnTo>
                  <a:pt x="377543" y="0"/>
                </a:lnTo>
                <a:lnTo>
                  <a:pt x="377543" y="2315639"/>
                </a:lnTo>
                <a:lnTo>
                  <a:pt x="0" y="231563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4448402" y="-3801305"/>
            <a:ext cx="1433483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2874650" y="6160522"/>
            <a:ext cx="9323449" cy="8792192"/>
          </a:xfrm>
          <a:custGeom>
            <a:avLst/>
            <a:gdLst/>
            <a:ahLst/>
            <a:cxnLst/>
            <a:rect l="l" t="t" r="r" b="b"/>
            <a:pathLst>
              <a:path w="2455559" h="2315639">
                <a:moveTo>
                  <a:pt x="0" y="0"/>
                </a:moveTo>
                <a:lnTo>
                  <a:pt x="2455559" y="0"/>
                </a:lnTo>
                <a:lnTo>
                  <a:pt x="2455559" y="2315639"/>
                </a:lnTo>
                <a:lnTo>
                  <a:pt x="0" y="2315639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2874650" y="5907366"/>
            <a:ext cx="9323449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4041066" y="-1825566"/>
            <a:ext cx="3306192" cy="14645261"/>
          </a:xfrm>
          <a:custGeom>
            <a:avLst/>
            <a:gdLst/>
            <a:ahLst/>
            <a:cxnLst/>
            <a:rect l="l" t="t" r="r" b="b"/>
            <a:pathLst>
              <a:path w="870767" h="3857188">
                <a:moveTo>
                  <a:pt x="0" y="0"/>
                </a:moveTo>
                <a:lnTo>
                  <a:pt x="870767" y="0"/>
                </a:lnTo>
                <a:lnTo>
                  <a:pt x="870767" y="3857188"/>
                </a:lnTo>
                <a:lnTo>
                  <a:pt x="0" y="3857188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4041066" y="-2078722"/>
            <a:ext cx="3306192" cy="1489841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-970126" y="-214900"/>
            <a:ext cx="1998826" cy="10501900"/>
          </a:xfrm>
          <a:custGeom>
            <a:avLst/>
            <a:gdLst/>
            <a:ahLst/>
            <a:cxnLst/>
            <a:rect l="l" t="t" r="r" b="b"/>
            <a:pathLst>
              <a:path w="526440" h="2765933">
                <a:moveTo>
                  <a:pt x="0" y="0"/>
                </a:moveTo>
                <a:lnTo>
                  <a:pt x="526440" y="0"/>
                </a:lnTo>
                <a:lnTo>
                  <a:pt x="526440" y="2765933"/>
                </a:lnTo>
                <a:lnTo>
                  <a:pt x="0" y="2765933"/>
                </a:lnTo>
                <a:close/>
              </a:path>
            </a:pathLst>
          </a:custGeom>
          <a:solidFill>
            <a:srgbClr val="5A2687"/>
          </a:solidFill>
          <a:ln cap="sq">
            <a:noFill/>
            <a:prstDash val="solid"/>
            <a:miter/>
          </a:ln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-970126" y="-359560"/>
            <a:ext cx="1998826" cy="1064656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marL="0" lvl="0" indent="0" algn="ctr">
              <a:lnSpc>
                <a:spcPts val="2860"/>
              </a:lnSpc>
              <a:spcBef>
                <a:spcPct val="0"/>
              </a:spcBef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8018820" y="6641494"/>
            <a:ext cx="10209525" cy="1660645"/>
          </a:xfrm>
          <a:custGeom>
            <a:avLst/>
            <a:gdLst/>
            <a:ahLst/>
            <a:cxnLst/>
            <a:rect l="l" t="t" r="r" b="b"/>
            <a:pathLst>
              <a:path w="10209525" h="1660645">
                <a:moveTo>
                  <a:pt x="0" y="0"/>
                </a:moveTo>
                <a:lnTo>
                  <a:pt x="10209525" y="0"/>
                </a:lnTo>
                <a:lnTo>
                  <a:pt x="10209525" y="1660646"/>
                </a:lnTo>
                <a:lnTo>
                  <a:pt x="0" y="166064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488" b="-1488"/>
            </a:stretch>
          </a:blipFill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8018820" y="1938917"/>
            <a:ext cx="11301259" cy="4506377"/>
          </a:xfrm>
          <a:custGeom>
            <a:avLst/>
            <a:gdLst/>
            <a:ahLst/>
            <a:cxnLst/>
            <a:rect l="l" t="t" r="r" b="b"/>
            <a:pathLst>
              <a:path w="11301259" h="4506377">
                <a:moveTo>
                  <a:pt x="0" y="0"/>
                </a:moveTo>
                <a:lnTo>
                  <a:pt x="11301259" y="0"/>
                </a:lnTo>
                <a:lnTo>
                  <a:pt x="11301259" y="4506378"/>
                </a:lnTo>
                <a:lnTo>
                  <a:pt x="0" y="45063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3751087" y="160877"/>
            <a:ext cx="10907279" cy="68707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60"/>
              </a:lnSpc>
              <a:buNone/>
            </a:pP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Зв’язув</a:t>
            </a: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ання даних у Dataverse</a:t>
            </a:r>
            <a:endParaRPr sz="4600" b="1" spc="-138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7" name="TextBox 17"/>
          <p:cNvSpPr>
            <a:spLocks noGrp="1"/>
          </p:cNvSpPr>
          <p:nvPr/>
        </p:nvSpPr>
        <p:spPr>
          <a:xfrm>
            <a:off x="1298977" y="962025"/>
            <a:ext cx="6719843" cy="868743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 u="sng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Основна ідея</a:t>
            </a:r>
            <a:r>
              <a:rPr sz="26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: Відображення набору даних у вашій колекції без зміни його фізичного розташування.</a:t>
            </a:r>
            <a:endParaRPr sz="26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Як це працює: Знайдіть потрібний набір даних. Натисніть кнопку «Посилання» (Link) у верхньому правому куті. Виберіть свою колекцію Dataverse та натисніть «Зберегти».</a:t>
            </a:r>
            <a:endParaRPr sz="26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>
                <a:solidFill>
                  <a:srgbClr val="400C6D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Важливо знати:</a:t>
            </a:r>
            <a:endParaRPr sz="2600" b="1">
              <a:solidFill>
                <a:srgbClr val="400C6D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Набір залишається під управлінням автора. Права на редагування не передаються.</a:t>
            </a:r>
            <a:endParaRPr sz="26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Ваш акаунт повинен мати дозвіл «Зв’язати набір даних» для вашої колекції.</a:t>
            </a:r>
            <a:endParaRPr sz="26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  <a:buNone/>
            </a:pPr>
            <a:r>
              <a:rPr sz="26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 Чернетки з’являться у вашій колекції лише після того, як автор їх опублікує.</a:t>
            </a:r>
            <a:endParaRPr sz="26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14448402" y="-3548149"/>
            <a:ext cx="1433483" cy="8792192"/>
          </a:xfrm>
          <a:custGeom>
            <a:avLst/>
            <a:gdLst/>
            <a:ahLst/>
            <a:cxnLst/>
            <a:rect l="l" t="t" r="r" b="b"/>
            <a:pathLst>
              <a:path w="377543" h="2315639">
                <a:moveTo>
                  <a:pt x="0" y="0"/>
                </a:moveTo>
                <a:lnTo>
                  <a:pt x="377543" y="0"/>
                </a:lnTo>
                <a:lnTo>
                  <a:pt x="377543" y="2315639"/>
                </a:lnTo>
                <a:lnTo>
                  <a:pt x="0" y="2315639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14448402" y="-3801305"/>
            <a:ext cx="1433483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2874650" y="6160522"/>
            <a:ext cx="9323449" cy="8792192"/>
          </a:xfrm>
          <a:custGeom>
            <a:avLst/>
            <a:gdLst/>
            <a:ahLst/>
            <a:cxnLst/>
            <a:rect l="l" t="t" r="r" b="b"/>
            <a:pathLst>
              <a:path w="2455559" h="2315639">
                <a:moveTo>
                  <a:pt x="0" y="0"/>
                </a:moveTo>
                <a:lnTo>
                  <a:pt x="2455559" y="0"/>
                </a:lnTo>
                <a:lnTo>
                  <a:pt x="2455559" y="2315639"/>
                </a:lnTo>
                <a:lnTo>
                  <a:pt x="0" y="2315639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2874650" y="5907366"/>
            <a:ext cx="9323449" cy="9045348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4041066" y="-1825566"/>
            <a:ext cx="3306192" cy="14645261"/>
          </a:xfrm>
          <a:custGeom>
            <a:avLst/>
            <a:gdLst/>
            <a:ahLst/>
            <a:cxnLst/>
            <a:rect l="l" t="t" r="r" b="b"/>
            <a:pathLst>
              <a:path w="870767" h="3857188">
                <a:moveTo>
                  <a:pt x="0" y="0"/>
                </a:moveTo>
                <a:lnTo>
                  <a:pt x="870767" y="0"/>
                </a:lnTo>
                <a:lnTo>
                  <a:pt x="870767" y="3857188"/>
                </a:lnTo>
                <a:lnTo>
                  <a:pt x="0" y="3857188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4041066" y="-2078722"/>
            <a:ext cx="3306192" cy="1489841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80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29287" y="-214900"/>
            <a:ext cx="1998826" cy="10501900"/>
          </a:xfrm>
          <a:custGeom>
            <a:avLst/>
            <a:gdLst/>
            <a:ahLst/>
            <a:cxnLst/>
            <a:rect l="l" t="t" r="r" b="b"/>
            <a:pathLst>
              <a:path w="526440" h="2765933">
                <a:moveTo>
                  <a:pt x="0" y="0"/>
                </a:moveTo>
                <a:lnTo>
                  <a:pt x="526440" y="0"/>
                </a:lnTo>
                <a:lnTo>
                  <a:pt x="526440" y="2765933"/>
                </a:lnTo>
                <a:lnTo>
                  <a:pt x="0" y="2765933"/>
                </a:lnTo>
                <a:close/>
              </a:path>
            </a:pathLst>
          </a:custGeom>
          <a:solidFill>
            <a:srgbClr val="5A2687"/>
          </a:solidFill>
          <a:ln cap="sq">
            <a:noFill/>
            <a:prstDash val="solid"/>
            <a:miter/>
          </a:ln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29287" y="-359560"/>
            <a:ext cx="1998826" cy="1064656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marL="0" lvl="0" indent="0" algn="ctr">
              <a:lnSpc>
                <a:spcPts val="2860"/>
              </a:lnSpc>
              <a:spcBef>
                <a:spcPct val="0"/>
              </a:spcBef>
              <a:buNone/>
            </a:pPr>
          </a:p>
        </p:txBody>
      </p:sp>
      <p:sp>
        <p:nvSpPr>
          <p:cNvPr id="14" name="Freeform 14"/>
          <p:cNvSpPr>
            <a:spLocks noGrp="1"/>
          </p:cNvSpPr>
          <p:nvPr/>
        </p:nvSpPr>
        <p:spPr>
          <a:xfrm>
            <a:off x="11643969" y="0"/>
            <a:ext cx="6644031" cy="6268426"/>
          </a:xfrm>
          <a:custGeom>
            <a:avLst/>
            <a:gdLst/>
            <a:ahLst/>
            <a:cxnLst/>
            <a:rect l="l" t="t" r="r" b="b"/>
            <a:pathLst>
              <a:path w="6644031" h="6268426">
                <a:moveTo>
                  <a:pt x="0" y="0"/>
                </a:moveTo>
                <a:lnTo>
                  <a:pt x="6644031" y="0"/>
                </a:lnTo>
                <a:lnTo>
                  <a:pt x="6644031" y="6268426"/>
                </a:lnTo>
                <a:lnTo>
                  <a:pt x="0" y="626842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Freeform 15"/>
          <p:cNvSpPr>
            <a:spLocks noGrp="1"/>
          </p:cNvSpPr>
          <p:nvPr/>
        </p:nvSpPr>
        <p:spPr>
          <a:xfrm>
            <a:off x="11390725" y="6675637"/>
            <a:ext cx="7548836" cy="3208255"/>
          </a:xfrm>
          <a:custGeom>
            <a:avLst/>
            <a:gdLst/>
            <a:ahLst/>
            <a:cxnLst/>
            <a:rect l="l" t="t" r="r" b="b"/>
            <a:pathLst>
              <a:path w="7548836" h="3208255">
                <a:moveTo>
                  <a:pt x="0" y="0"/>
                </a:moveTo>
                <a:lnTo>
                  <a:pt x="7548836" y="0"/>
                </a:lnTo>
                <a:lnTo>
                  <a:pt x="7548836" y="3208256"/>
                </a:lnTo>
                <a:lnTo>
                  <a:pt x="0" y="320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1489791" y="378460"/>
            <a:ext cx="10907279" cy="68707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60"/>
              </a:lnSpc>
              <a:buNone/>
            </a:pP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Від’язув</a:t>
            </a: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ання набору даних</a:t>
            </a:r>
            <a:endParaRPr sz="4600" b="1" spc="-138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7" name="TextBox 17"/>
          <p:cNvSpPr>
            <a:spLocks noGrp="1"/>
          </p:cNvSpPr>
          <p:nvPr/>
        </p:nvSpPr>
        <p:spPr>
          <a:xfrm>
            <a:off x="2201908" y="1108010"/>
            <a:ext cx="8831676" cy="360299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  <a:buNone/>
            </a:pPr>
          </a:p>
          <a:p>
            <a:pPr algn="ctr">
              <a:lnSpc>
                <a:spcPts val="4060"/>
              </a:lnSpc>
              <a:spcBef>
                <a:spcPct val="0"/>
              </a:spcBef>
              <a:buNone/>
            </a:pPr>
            <a:r>
              <a:rPr sz="29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⚠️ В інтерфейсі користувача наразі немає кнопки видалення встановлених зв'язків.</a:t>
            </a:r>
            <a:endParaRPr sz="29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algn="ctr">
              <a:lnSpc>
                <a:spcPts val="4060"/>
              </a:lnSpc>
              <a:spcBef>
                <a:spcPct val="0"/>
              </a:spcBef>
              <a:buNone/>
            </a:pPr>
          </a:p>
          <a:p>
            <a:pPr algn="ctr">
              <a:lnSpc>
                <a:spcPts val="4060"/>
              </a:lnSpc>
              <a:spcBef>
                <a:spcPct val="0"/>
              </a:spcBef>
              <a:buNone/>
            </a:pPr>
            <a:r>
              <a:rPr sz="29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Процедура: Для видалення зв’язку необхідно звернутися до служби підтримки вашої інсталяції Dataverse.</a:t>
            </a:r>
            <a:endParaRPr sz="29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8" name="TextBox 18"/>
          <p:cNvSpPr>
            <a:spLocks noGrp="1"/>
          </p:cNvSpPr>
          <p:nvPr/>
        </p:nvSpPr>
        <p:spPr>
          <a:xfrm>
            <a:off x="1028700" y="4839205"/>
            <a:ext cx="10907279" cy="132524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060"/>
              </a:lnSpc>
              <a:buNone/>
            </a:pP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Зв’язув</a:t>
            </a:r>
            <a:r>
              <a:rPr sz="4600" b="1" spc="-138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ання цілих колекцій (Dataverse Collections)</a:t>
            </a:r>
            <a:endParaRPr sz="4600" b="1" spc="-138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9" name="TextBox 19"/>
          <p:cNvSpPr>
            <a:spLocks noGrp="1"/>
          </p:cNvSpPr>
          <p:nvPr/>
        </p:nvSpPr>
        <p:spPr>
          <a:xfrm>
            <a:off x="2028113" y="6440170"/>
            <a:ext cx="9179265" cy="308864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0" lvl="0" indent="0" algn="ctr">
              <a:lnSpc>
                <a:spcPts val="4060"/>
              </a:lnSpc>
              <a:spcBef>
                <a:spcPct val="0"/>
              </a:spcBef>
              <a:buNone/>
            </a:pPr>
          </a:p>
          <a:p>
            <a:pPr marL="0" lvl="0" indent="0" algn="ctr">
              <a:lnSpc>
                <a:spcPts val="4060"/>
              </a:lnSpc>
              <a:spcBef>
                <a:spcPct val="0"/>
              </a:spcBef>
              <a:buNone/>
            </a:pPr>
            <a:r>
              <a:rPr sz="2900" b="1" u="none" strike="noStrike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Дозволяє вкладати одну колекцію в іншу для зручного пошуку.</a:t>
            </a:r>
            <a:endParaRPr sz="2900" b="1" u="none" strike="noStrike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marL="0" lvl="0" indent="0" algn="ctr">
              <a:lnSpc>
                <a:spcPts val="4060"/>
              </a:lnSpc>
              <a:spcBef>
                <a:spcPct val="0"/>
              </a:spcBef>
              <a:buNone/>
            </a:pPr>
            <a:r>
              <a:rPr sz="2900" b="1" u="none" strike="noStrike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Ця функція доступна лише адміну репозитарія DataverseUA</a:t>
            </a:r>
            <a:endParaRPr sz="2900" b="1" u="none" strike="noStrike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  <a:p>
            <a:pPr marL="0" lvl="0" indent="0" algn="ctr">
              <a:lnSpc>
                <a:spcPts val="4060"/>
              </a:lnSpc>
              <a:spcBef>
                <a:spcPct val="0"/>
              </a:spcBef>
              <a:buNone/>
            </a:p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8784084" y="7074174"/>
            <a:ext cx="5467249" cy="4783843"/>
          </a:xfrm>
          <a:custGeom>
            <a:avLst/>
            <a:gdLst/>
            <a:ahLst/>
            <a:cxnLst/>
            <a:rect l="l" t="t" r="r" b="b"/>
            <a:pathLst>
              <a:path w="812800" h="711200">
                <a:moveTo>
                  <a:pt x="406400" y="0"/>
                </a:moveTo>
                <a:lnTo>
                  <a:pt x="812800" y="711200"/>
                </a:lnTo>
                <a:lnTo>
                  <a:pt x="0" y="711200"/>
                </a:lnTo>
                <a:lnTo>
                  <a:pt x="406400" y="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9638341" y="8910828"/>
            <a:ext cx="3758733" cy="2605485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9602779" y="362147"/>
            <a:ext cx="10773295" cy="925830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1117773" y="-395350"/>
            <a:ext cx="7743305" cy="1001579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0682831" y="-829213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2587725" y="-1781660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9828362" y="362147"/>
            <a:ext cx="2051376" cy="1717034"/>
          </a:xfrm>
          <a:custGeom>
            <a:avLst/>
            <a:gdLst/>
            <a:ahLst/>
            <a:cxnLst/>
            <a:rect l="l" t="t" r="r" b="b"/>
            <a:pathLst>
              <a:path w="849686" h="711200">
                <a:moveTo>
                  <a:pt x="424843" y="0"/>
                </a:moveTo>
                <a:lnTo>
                  <a:pt x="849686" y="711200"/>
                </a:lnTo>
                <a:lnTo>
                  <a:pt x="0" y="711200"/>
                </a:lnTo>
                <a:lnTo>
                  <a:pt x="424843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10148888" y="1021365"/>
            <a:ext cx="1410321" cy="935170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5" name="Freeform 15"/>
          <p:cNvSpPr>
            <a:spLocks noGrp="1"/>
          </p:cNvSpPr>
          <p:nvPr/>
        </p:nvSpPr>
        <p:spPr>
          <a:xfrm>
            <a:off x="11606795" y="617168"/>
            <a:ext cx="10179790" cy="8748257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13038327" y="-98598"/>
            <a:ext cx="7316724" cy="946402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7" name="Freeform 17"/>
          <p:cNvSpPr>
            <a:spLocks noGrp="1"/>
          </p:cNvSpPr>
          <p:nvPr/>
        </p:nvSpPr>
        <p:spPr>
          <a:xfrm>
            <a:off x="12580504" y="1626636"/>
            <a:ext cx="5348210" cy="7049913"/>
          </a:xfrm>
          <a:custGeom>
            <a:avLst/>
            <a:gdLst/>
            <a:ahLst/>
            <a:cxnLst/>
            <a:rect l="l" t="t" r="r" b="b"/>
            <a:pathLst>
              <a:path w="5348210" h="7049913">
                <a:moveTo>
                  <a:pt x="0" y="0"/>
                </a:moveTo>
                <a:lnTo>
                  <a:pt x="5348210" y="0"/>
                </a:lnTo>
                <a:lnTo>
                  <a:pt x="5348210" y="7049913"/>
                </a:lnTo>
                <a:lnTo>
                  <a:pt x="0" y="704991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8" name="TextBox 18"/>
          <p:cNvSpPr>
            <a:spLocks noGrp="1"/>
          </p:cNvSpPr>
          <p:nvPr/>
        </p:nvSpPr>
        <p:spPr>
          <a:xfrm>
            <a:off x="3267652" y="352425"/>
            <a:ext cx="9178974" cy="74930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500"/>
              </a:lnSpc>
              <a:buNone/>
            </a:pPr>
            <a:r>
              <a:rPr sz="5000" b="1" spc="-14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Схема життєвого циклу</a:t>
            </a:r>
            <a:endParaRPr sz="5000" b="1" spc="-14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19" name="Freeform 19"/>
          <p:cNvSpPr>
            <a:spLocks noGrp="1"/>
          </p:cNvSpPr>
          <p:nvPr/>
        </p:nvSpPr>
        <p:spPr>
          <a:xfrm>
            <a:off x="578481" y="7393744"/>
            <a:ext cx="11301259" cy="2072351"/>
          </a:xfrm>
          <a:custGeom>
            <a:avLst/>
            <a:gdLst/>
            <a:ahLst/>
            <a:cxnLst/>
            <a:rect l="l" t="t" r="r" b="b"/>
            <a:pathLst>
              <a:path w="11301259" h="2072351">
                <a:moveTo>
                  <a:pt x="0" y="0"/>
                </a:moveTo>
                <a:lnTo>
                  <a:pt x="11301259" y="0"/>
                </a:lnTo>
                <a:lnTo>
                  <a:pt x="11301259" y="2072352"/>
                </a:lnTo>
                <a:lnTo>
                  <a:pt x="0" y="2072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50"/>
            </a:stretch>
          </a:blipFill>
        </p:spPr>
      </p:sp>
      <p:sp>
        <p:nvSpPr>
          <p:cNvPr id="20" name="TextBox 20"/>
          <p:cNvSpPr>
            <a:spLocks noGrp="1"/>
          </p:cNvSpPr>
          <p:nvPr/>
        </p:nvSpPr>
        <p:spPr>
          <a:xfrm>
            <a:off x="225584" y="1439682"/>
            <a:ext cx="9602779" cy="5756911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Font typeface="Arial" panose="020B0604020202020204"/>
              <a:buChar char="•"/>
            </a:pPr>
            <a:r>
              <a:rPr sz="3600" spc="161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Опубліковано → Редагування: Створення Draft-версії.</a:t>
            </a:r>
            <a:endParaRPr sz="3600" spc="161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777240" lvl="1" indent="-388620" algn="l">
              <a:lnSpc>
                <a:spcPts val="5040"/>
              </a:lnSpc>
              <a:buFont typeface="Arial" panose="020B0604020202020204"/>
              <a:buChar char="•"/>
            </a:pPr>
            <a:r>
              <a:rPr sz="3600" spc="161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Робота з Draft: Видалення правки або Публікація.</a:t>
            </a:r>
            <a:endParaRPr sz="3600" spc="161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777240" lvl="1" indent="-388620" algn="l">
              <a:lnSpc>
                <a:spcPts val="5040"/>
              </a:lnSpc>
              <a:buFont typeface="Arial" panose="020B0604020202020204"/>
              <a:buChar char="•"/>
            </a:pPr>
            <a:r>
              <a:rPr sz="3600" spc="161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Видалення даних: Перехід у стан Deactivated.</a:t>
            </a:r>
            <a:endParaRPr sz="3600" spc="161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777240" lvl="1" indent="-388620" algn="l">
              <a:lnSpc>
                <a:spcPts val="5040"/>
              </a:lnSpc>
              <a:buFont typeface="Arial" panose="020B0604020202020204"/>
              <a:buChar char="•"/>
            </a:pPr>
            <a:r>
              <a:rPr sz="3600" spc="161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Реанімація даних: Нове редагування → Нова Draft-версія → Публікація</a:t>
            </a:r>
            <a:endParaRPr sz="3600" spc="161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A6A6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2"/>
          <p:cNvSpPr>
            <a:spLocks noGrp="1"/>
          </p:cNvSpPr>
          <p:nvPr/>
        </p:nvSpPr>
        <p:spPr>
          <a:xfrm>
            <a:off x="1523761" y="224790"/>
            <a:ext cx="15240478" cy="149352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880"/>
              </a:lnSpc>
              <a:buNone/>
            </a:pPr>
            <a:r>
              <a:rPr sz="4200" b="1" spc="-126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Приклади міжнародних репозиторіїв: орієнтири для оформлення метаданих і README-файлів</a:t>
            </a:r>
            <a:endParaRPr sz="4200" b="1" spc="-126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3" name="TextBox 3"/>
          <p:cNvSpPr>
            <a:spLocks noGrp="1"/>
          </p:cNvSpPr>
          <p:nvPr/>
        </p:nvSpPr>
        <p:spPr>
          <a:xfrm>
            <a:off x="2247305" y="6620728"/>
            <a:ext cx="13793391" cy="348170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  <a:buNone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Наведені репозиторії дозволяють: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Ознайомитися з практиками оформлення метаданих: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опис, ключові слова, формат, ліцензії.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Проаналізувати структуру README-файлів: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зміст, контекст, інструкції щодо використання.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Порівняти підходи до організації даних у суміжних тематиках.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marL="604520" lvl="1" indent="-302260" algn="l">
              <a:lnSpc>
                <a:spcPts val="3920"/>
              </a:lnSpc>
              <a:buFont typeface="Arial" panose="020B0604020202020204"/>
              <a:buChar char="•"/>
            </a:pPr>
            <a:r>
              <a:rPr sz="2800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 Визначити орієнтири для власного оформлення згідно з принципами FAIR</a:t>
            </a:r>
            <a:endParaRPr sz="2800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</p:txBody>
      </p:sp>
      <p:sp>
        <p:nvSpPr>
          <p:cNvPr id="4" name="TextBox 4"/>
          <p:cNvSpPr>
            <a:spLocks noGrp="1"/>
          </p:cNvSpPr>
          <p:nvPr/>
        </p:nvSpPr>
        <p:spPr>
          <a:xfrm>
            <a:off x="6481346" y="1929556"/>
            <a:ext cx="6557725" cy="81661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l">
              <a:lnSpc>
                <a:spcPts val="6440"/>
              </a:lnSpc>
              <a:buNone/>
            </a:pPr>
            <a:r>
              <a:rPr sz="4600" b="1" u="sng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1"/>
              </a:rPr>
              <a:t>https://dataverse.org</a:t>
            </a:r>
            <a:endParaRPr sz="4600" b="1" u="sng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1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>
            <a:spLocks noGrp="1"/>
          </p:cNvSpPr>
          <p:nvPr/>
        </p:nvSpPr>
        <p:spPr>
          <a:xfrm>
            <a:off x="-9446711" y="3608026"/>
            <a:ext cx="16211043" cy="11764486"/>
          </a:xfrm>
          <a:custGeom>
            <a:avLst/>
            <a:gdLst/>
            <a:ahLst/>
            <a:cxnLst/>
            <a:rect l="l" t="t" r="r" b="b"/>
            <a:pathLst>
              <a:path w="962508" h="698500">
                <a:moveTo>
                  <a:pt x="962508" y="349250"/>
                </a:moveTo>
                <a:lnTo>
                  <a:pt x="759308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759308" y="0"/>
                </a:lnTo>
                <a:lnTo>
                  <a:pt x="962508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4" name="TextBox 4"/>
          <p:cNvSpPr>
            <a:spLocks noGrp="1"/>
          </p:cNvSpPr>
          <p:nvPr/>
        </p:nvSpPr>
        <p:spPr>
          <a:xfrm>
            <a:off x="-7521613" y="2645478"/>
            <a:ext cx="12360847" cy="12727034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6" name="Freeform 6"/>
          <p:cNvSpPr>
            <a:spLocks noGrp="1"/>
          </p:cNvSpPr>
          <p:nvPr/>
        </p:nvSpPr>
        <p:spPr>
          <a:xfrm>
            <a:off x="1092136" y="3144089"/>
            <a:ext cx="3730594" cy="3205979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104775" cap="sq">
            <a:solidFill>
              <a:srgbClr val="FFA916"/>
            </a:solidFill>
            <a:prstDash val="solid"/>
            <a:miter/>
          </a:ln>
        </p:spPr>
      </p:sp>
      <p:sp>
        <p:nvSpPr>
          <p:cNvPr id="7" name="TextBox 7"/>
          <p:cNvSpPr>
            <a:spLocks noGrp="1"/>
          </p:cNvSpPr>
          <p:nvPr/>
        </p:nvSpPr>
        <p:spPr>
          <a:xfrm>
            <a:off x="1616750" y="2881782"/>
            <a:ext cx="2681364" cy="346828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9" name="Freeform 9"/>
          <p:cNvSpPr>
            <a:spLocks noGrp="1"/>
          </p:cNvSpPr>
          <p:nvPr/>
        </p:nvSpPr>
        <p:spPr>
          <a:xfrm>
            <a:off x="11153272" y="3764374"/>
            <a:ext cx="13545914" cy="11641020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209550" cap="sq">
            <a:solidFill>
              <a:srgbClr val="FFA916"/>
            </a:solidFill>
            <a:prstDash val="solid"/>
            <a:miter/>
          </a:ln>
        </p:spPr>
      </p:sp>
      <p:sp>
        <p:nvSpPr>
          <p:cNvPr id="10" name="TextBox 10"/>
          <p:cNvSpPr>
            <a:spLocks noGrp="1"/>
          </p:cNvSpPr>
          <p:nvPr/>
        </p:nvSpPr>
        <p:spPr>
          <a:xfrm>
            <a:off x="13058166" y="2811927"/>
            <a:ext cx="9736125" cy="12593467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2" name="Freeform 12"/>
          <p:cNvSpPr>
            <a:spLocks noGrp="1"/>
          </p:cNvSpPr>
          <p:nvPr/>
        </p:nvSpPr>
        <p:spPr>
          <a:xfrm>
            <a:off x="7107300" y="3144089"/>
            <a:ext cx="3730594" cy="3205979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104775" cap="sq">
            <a:solidFill>
              <a:srgbClr val="FFA916"/>
            </a:solidFill>
            <a:prstDash val="solid"/>
            <a:miter/>
          </a:ln>
        </p:spPr>
      </p:sp>
      <p:sp>
        <p:nvSpPr>
          <p:cNvPr id="13" name="TextBox 13"/>
          <p:cNvSpPr>
            <a:spLocks noGrp="1"/>
          </p:cNvSpPr>
          <p:nvPr/>
        </p:nvSpPr>
        <p:spPr>
          <a:xfrm>
            <a:off x="7631914" y="2881782"/>
            <a:ext cx="2681364" cy="346828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5" name="Freeform 15"/>
          <p:cNvSpPr>
            <a:spLocks noGrp="1"/>
          </p:cNvSpPr>
          <p:nvPr/>
        </p:nvSpPr>
        <p:spPr>
          <a:xfrm>
            <a:off x="13465271" y="3144089"/>
            <a:ext cx="3730594" cy="3205979"/>
          </a:xfrm>
          <a:custGeom>
            <a:avLst/>
            <a:gdLst/>
            <a:ahLst/>
            <a:cxnLst/>
            <a:rect l="l" t="t" r="r" b="b"/>
            <a:pathLst>
              <a:path w="812800" h="698500">
                <a:moveTo>
                  <a:pt x="812800" y="349250"/>
                </a:moveTo>
                <a:lnTo>
                  <a:pt x="609600" y="698500"/>
                </a:lnTo>
                <a:lnTo>
                  <a:pt x="203200" y="698500"/>
                </a:lnTo>
                <a:lnTo>
                  <a:pt x="0" y="349250"/>
                </a:lnTo>
                <a:lnTo>
                  <a:pt x="203200" y="0"/>
                </a:lnTo>
                <a:lnTo>
                  <a:pt x="609600" y="0"/>
                </a:lnTo>
                <a:lnTo>
                  <a:pt x="812800" y="349250"/>
                </a:lnTo>
                <a:close/>
              </a:path>
            </a:pathLst>
          </a:custGeom>
          <a:solidFill>
            <a:srgbClr val="5170FF"/>
          </a:solidFill>
          <a:ln w="104775" cap="sq">
            <a:solidFill>
              <a:srgbClr val="FFA916"/>
            </a:solidFill>
            <a:prstDash val="solid"/>
            <a:miter/>
          </a:ln>
        </p:spPr>
      </p:sp>
      <p:sp>
        <p:nvSpPr>
          <p:cNvPr id="16" name="TextBox 16"/>
          <p:cNvSpPr>
            <a:spLocks noGrp="1"/>
          </p:cNvSpPr>
          <p:nvPr/>
        </p:nvSpPr>
        <p:spPr>
          <a:xfrm>
            <a:off x="13989885" y="2881782"/>
            <a:ext cx="2681364" cy="3468286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18" name="Freeform 18"/>
          <p:cNvSpPr>
            <a:spLocks noGrp="1"/>
          </p:cNvSpPr>
          <p:nvPr/>
        </p:nvSpPr>
        <p:spPr>
          <a:xfrm>
            <a:off x="7462662" y="3510317"/>
            <a:ext cx="2856261" cy="2473522"/>
          </a:xfrm>
          <a:custGeom>
            <a:avLst/>
            <a:gdLst/>
            <a:ahLst/>
            <a:cxnLst/>
            <a:rect l="l" t="t" r="r" b="b"/>
            <a:pathLst>
              <a:path w="6350000" h="549910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>
            <a:blip r:embed="rId1"/>
            <a:stretch>
              <a:fillRect t="-26658" b="-26658"/>
            </a:stretch>
          </a:blipFill>
        </p:spPr>
      </p:sp>
      <p:sp>
        <p:nvSpPr>
          <p:cNvPr id="20" name="Freeform 20"/>
          <p:cNvSpPr>
            <a:spLocks noGrp="1"/>
          </p:cNvSpPr>
          <p:nvPr/>
        </p:nvSpPr>
        <p:spPr>
          <a:xfrm>
            <a:off x="1499854" y="3510317"/>
            <a:ext cx="2856261" cy="2473522"/>
          </a:xfrm>
          <a:custGeom>
            <a:avLst/>
            <a:gdLst/>
            <a:ahLst/>
            <a:cxnLst/>
            <a:rect l="l" t="t" r="r" b="b"/>
            <a:pathLst>
              <a:path w="6350000" h="549910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>
            <a:blip r:embed="rId2"/>
            <a:stretch>
              <a:fillRect t="-27125" b="-27125"/>
            </a:stretch>
          </a:blipFill>
        </p:spPr>
      </p:sp>
      <p:sp>
        <p:nvSpPr>
          <p:cNvPr id="22" name="Freeform 22"/>
          <p:cNvSpPr>
            <a:spLocks noGrp="1"/>
          </p:cNvSpPr>
          <p:nvPr/>
        </p:nvSpPr>
        <p:spPr>
          <a:xfrm>
            <a:off x="14043015" y="3632057"/>
            <a:ext cx="2575106" cy="2230042"/>
          </a:xfrm>
          <a:custGeom>
            <a:avLst/>
            <a:gdLst/>
            <a:ahLst/>
            <a:cxnLst/>
            <a:rect l="l" t="t" r="r" b="b"/>
            <a:pathLst>
              <a:path w="6350000" h="5499100">
                <a:moveTo>
                  <a:pt x="4762500" y="0"/>
                </a:moveTo>
                <a:lnTo>
                  <a:pt x="1587500" y="0"/>
                </a:lnTo>
                <a:lnTo>
                  <a:pt x="0" y="2749550"/>
                </a:lnTo>
                <a:lnTo>
                  <a:pt x="1587500" y="5499100"/>
                </a:lnTo>
                <a:lnTo>
                  <a:pt x="4762500" y="5499100"/>
                </a:lnTo>
                <a:lnTo>
                  <a:pt x="6350000" y="2749550"/>
                </a:lnTo>
                <a:close/>
              </a:path>
            </a:pathLst>
          </a:custGeom>
          <a:blipFill>
            <a:blip r:embed="rId3"/>
            <a:stretch>
              <a:fillRect t="-26982" b="-26982"/>
            </a:stretch>
          </a:blipFill>
        </p:spPr>
      </p:sp>
      <p:sp>
        <p:nvSpPr>
          <p:cNvPr id="23" name="TextBox 23"/>
          <p:cNvSpPr>
            <a:spLocks noGrp="1"/>
          </p:cNvSpPr>
          <p:nvPr/>
        </p:nvSpPr>
        <p:spPr>
          <a:xfrm>
            <a:off x="1023985" y="6700713"/>
            <a:ext cx="3730594" cy="5238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  <a:buNone/>
            </a:pPr>
            <a:r>
              <a:rPr sz="3000" b="1" u="sng" spc="-89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4"/>
              </a:rPr>
              <a:t>Смоляк Світлана</a:t>
            </a:r>
            <a:r>
              <a:rPr sz="3000" b="1" u="sng" spc="-89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4"/>
              </a:rPr>
              <a:t> </a:t>
            </a:r>
            <a:endParaRPr sz="3000" b="1" u="sng" spc="-89">
              <a:solidFill>
                <a:srgbClr val="FFFFF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4"/>
            </a:endParaRPr>
          </a:p>
        </p:txBody>
      </p:sp>
      <p:sp>
        <p:nvSpPr>
          <p:cNvPr id="24" name="TextBox 24"/>
          <p:cNvSpPr>
            <a:spLocks noGrp="1"/>
          </p:cNvSpPr>
          <p:nvPr/>
        </p:nvSpPr>
        <p:spPr>
          <a:xfrm>
            <a:off x="6443396" y="6700713"/>
            <a:ext cx="5401209" cy="5238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  <a:buNone/>
            </a:pPr>
            <a:r>
              <a:rPr sz="3000" b="1" u="sng" spc="-8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5"/>
              </a:rPr>
              <a:t>Свістунов</a:t>
            </a:r>
            <a:r>
              <a:rPr sz="3000" b="1" u="sng" spc="-89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5"/>
              </a:rPr>
              <a:t> Сергій Якович</a:t>
            </a:r>
            <a:endParaRPr sz="3000" b="1" u="sng" spc="-89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5"/>
            </a:endParaRPr>
          </a:p>
        </p:txBody>
      </p:sp>
      <p:sp>
        <p:nvSpPr>
          <p:cNvPr id="25" name="TextBox 25"/>
          <p:cNvSpPr>
            <a:spLocks noGrp="1"/>
          </p:cNvSpPr>
          <p:nvPr/>
        </p:nvSpPr>
        <p:spPr>
          <a:xfrm>
            <a:off x="13528706" y="6700713"/>
            <a:ext cx="3730594" cy="5238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  <a:buNone/>
            </a:pPr>
            <a:r>
              <a:rPr sz="3000" b="1" u="sng" spc="-89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6"/>
              </a:rPr>
              <a:t>Денисюк Наталія</a:t>
            </a:r>
            <a:r>
              <a:rPr sz="3000" b="1" u="sng" spc="-89">
                <a:solidFill>
                  <a:srgbClr val="FFFFFF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hlinkClick r:id="rId6"/>
              </a:rPr>
              <a:t> </a:t>
            </a:r>
            <a:endParaRPr sz="3000" b="1" u="sng" spc="-89">
              <a:solidFill>
                <a:srgbClr val="FFFFFF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hlinkClick r:id="rId6"/>
            </a:endParaRPr>
          </a:p>
        </p:txBody>
      </p:sp>
      <p:sp>
        <p:nvSpPr>
          <p:cNvPr id="26" name="TextBox 26"/>
          <p:cNvSpPr>
            <a:spLocks noGrp="1"/>
          </p:cNvSpPr>
          <p:nvPr/>
        </p:nvSpPr>
        <p:spPr>
          <a:xfrm>
            <a:off x="2246849" y="1009650"/>
            <a:ext cx="14949016" cy="1362075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5175"/>
              </a:lnSpc>
              <a:buNone/>
            </a:pP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Команда</a:t>
            </a:r>
            <a:r>
              <a:rPr sz="4500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</a:rPr>
              <a:t> репозитарія відкритих даних досліджень НАН України</a:t>
            </a:r>
            <a:endParaRPr sz="4500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</a:endParaRPr>
          </a:p>
        </p:txBody>
      </p:sp>
      <p:sp>
        <p:nvSpPr>
          <p:cNvPr id="27" name="TextBox 27"/>
          <p:cNvSpPr>
            <a:spLocks noGrp="1"/>
          </p:cNvSpPr>
          <p:nvPr/>
        </p:nvSpPr>
        <p:spPr>
          <a:xfrm>
            <a:off x="1028700" y="7432233"/>
            <a:ext cx="3721163" cy="21526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Інститут</a:t>
            </a: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 металофізики ім. Г. В. Курдюмова Національної академії наук України</a:t>
            </a:r>
            <a:endParaRPr sz="1800" u="sng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8"/>
              </a:rPr>
              <a:t>Відділ фізики наноструктур № 22</a:t>
            </a:r>
            <a:endParaRPr sz="1800" u="sng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9"/>
              </a:rPr>
              <a:t>Старший науковий співробітник</a:t>
            </a:r>
            <a:r>
              <a:rPr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, кандидат фізико-математичних наук</a:t>
            </a:r>
            <a:endParaRPr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</a:p>
        </p:txBody>
      </p:sp>
      <p:sp>
        <p:nvSpPr>
          <p:cNvPr id="28" name="TextBox 28"/>
          <p:cNvSpPr>
            <a:spLocks noGrp="1"/>
          </p:cNvSpPr>
          <p:nvPr/>
        </p:nvSpPr>
        <p:spPr>
          <a:xfrm>
            <a:off x="6773763" y="7432233"/>
            <a:ext cx="4234058" cy="21526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Інститут</a:t>
            </a:r>
            <a:r>
              <a:rPr sz="18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 теоретичної фізики ім. М.М. Боголюбова Національної академії наук України</a:t>
            </a:r>
            <a:endParaRPr sz="1800" u="sng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Відділ комп’ютерного забезпечення наукових досліджень і науково-технічної інформації</a:t>
            </a:r>
            <a:endParaRPr sz="1800" u="sng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000000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7"/>
              </a:rPr>
              <a:t>Завідувач, кандидат технічних наук</a:t>
            </a:r>
            <a:endParaRPr sz="1800" u="sng">
              <a:solidFill>
                <a:srgbClr val="000000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</a:p>
        </p:txBody>
      </p:sp>
      <p:sp>
        <p:nvSpPr>
          <p:cNvPr id="29" name="TextBox 29"/>
          <p:cNvSpPr>
            <a:spLocks noGrp="1"/>
          </p:cNvSpPr>
          <p:nvPr/>
        </p:nvSpPr>
        <p:spPr>
          <a:xfrm>
            <a:off x="13566322" y="7432233"/>
            <a:ext cx="4169862" cy="2152650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9"/>
              </a:rPr>
              <a:t>Інститут</a:t>
            </a: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9"/>
              </a:rPr>
              <a:t> проблем матеріалознавства ім. І. М. Францевича Національної академії наук України</a:t>
            </a:r>
            <a:endParaRPr sz="1800" u="sng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 u="sng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  <a:hlinkClick r:id="rId10"/>
              </a:rPr>
              <a:t>Відділ № 47 Спектроскопії поверхні новітніх матеріалів</a:t>
            </a:r>
            <a:endParaRPr sz="1800" u="sng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  <a:r>
              <a:rPr sz="1800">
                <a:solidFill>
                  <a:srgbClr val="FFFFFF"/>
                </a:solidFill>
                <a:latin typeface="Poppins" panose="00000500000000000000"/>
                <a:ea typeface="Poppins" panose="00000500000000000000"/>
                <a:cs typeface="Poppins" panose="00000500000000000000"/>
              </a:rPr>
              <a:t>Науковий співробітник, кандидат фізико-математичних наук</a:t>
            </a:r>
            <a:endParaRPr sz="1800">
              <a:solidFill>
                <a:srgbClr val="FFFFFF"/>
              </a:solidFill>
              <a:latin typeface="Poppins" panose="00000500000000000000"/>
              <a:ea typeface="Poppins" panose="00000500000000000000"/>
              <a:cs typeface="Poppins" panose="00000500000000000000"/>
            </a:endParaRPr>
          </a:p>
          <a:p>
            <a:pPr algn="ctr">
              <a:lnSpc>
                <a:spcPts val="2160"/>
              </a:lnSpc>
              <a:buNone/>
            </a:pPr>
          </a:p>
        </p:txBody>
      </p:sp>
      <p:sp>
        <p:nvSpPr>
          <p:cNvPr id="30" name="Freeform 30"/>
          <p:cNvSpPr>
            <a:spLocks noGrp="1"/>
          </p:cNvSpPr>
          <p:nvPr/>
        </p:nvSpPr>
        <p:spPr>
          <a:xfrm rot="1003348" flipV="1">
            <a:off x="15650638" y="-663157"/>
            <a:ext cx="4551180" cy="4069514"/>
          </a:xfrm>
          <a:custGeom>
            <a:avLst/>
            <a:gdLst/>
            <a:ahLst/>
            <a:cxnLst/>
            <a:rect l="l" t="t" r="r" b="b"/>
            <a:pathLst>
              <a:path w="4551180" h="4069514">
                <a:moveTo>
                  <a:pt x="0" y="4069514"/>
                </a:moveTo>
                <a:lnTo>
                  <a:pt x="4551181" y="4069514"/>
                </a:lnTo>
                <a:lnTo>
                  <a:pt x="4551181" y="0"/>
                </a:lnTo>
                <a:lnTo>
                  <a:pt x="0" y="0"/>
                </a:lnTo>
                <a:lnTo>
                  <a:pt x="0" y="4069514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>
            <a:spLocks noGrp="1"/>
          </p:cNvSpPr>
          <p:nvPr/>
        </p:nvSpPr>
        <p:spPr>
          <a:xfrm rot="-1206397" flipH="1" flipV="1">
            <a:off x="-1810170" y="-663157"/>
            <a:ext cx="4551180" cy="4069514"/>
          </a:xfrm>
          <a:custGeom>
            <a:avLst/>
            <a:gdLst/>
            <a:ahLst/>
            <a:cxnLst/>
            <a:rect l="l" t="t" r="r" b="b"/>
            <a:pathLst>
              <a:path w="4551180" h="4069514">
                <a:moveTo>
                  <a:pt x="4551180" y="4069514"/>
                </a:moveTo>
                <a:lnTo>
                  <a:pt x="0" y="4069514"/>
                </a:lnTo>
                <a:lnTo>
                  <a:pt x="0" y="0"/>
                </a:lnTo>
                <a:lnTo>
                  <a:pt x="4551180" y="0"/>
                </a:lnTo>
                <a:lnTo>
                  <a:pt x="4551180" y="4069514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>
            <a:spLocks noGrp="1"/>
          </p:cNvSpPr>
          <p:nvPr/>
        </p:nvSpPr>
        <p:spPr>
          <a:xfrm>
            <a:off x="16345177" y="-27902"/>
            <a:ext cx="942308" cy="788726"/>
          </a:xfrm>
          <a:custGeom>
            <a:avLst/>
            <a:gdLst/>
            <a:ahLst/>
            <a:cxnLst/>
            <a:rect l="l" t="t" r="r" b="b"/>
            <a:pathLst>
              <a:path w="849686" h="711200">
                <a:moveTo>
                  <a:pt x="424843" y="0"/>
                </a:moveTo>
                <a:lnTo>
                  <a:pt x="849686" y="711200"/>
                </a:lnTo>
                <a:lnTo>
                  <a:pt x="0" y="711200"/>
                </a:lnTo>
                <a:lnTo>
                  <a:pt x="424843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34" name="TextBox 34"/>
          <p:cNvSpPr>
            <a:spLocks noGrp="1"/>
          </p:cNvSpPr>
          <p:nvPr/>
        </p:nvSpPr>
        <p:spPr>
          <a:xfrm>
            <a:off x="16492412" y="274912"/>
            <a:ext cx="647836" cy="42957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  <p:sp>
        <p:nvSpPr>
          <p:cNvPr id="36" name="Freeform 36"/>
          <p:cNvSpPr>
            <a:spLocks noGrp="1"/>
          </p:cNvSpPr>
          <p:nvPr/>
        </p:nvSpPr>
        <p:spPr>
          <a:xfrm>
            <a:off x="1028700" y="-27902"/>
            <a:ext cx="942308" cy="788726"/>
          </a:xfrm>
          <a:custGeom>
            <a:avLst/>
            <a:gdLst/>
            <a:ahLst/>
            <a:cxnLst/>
            <a:rect l="l" t="t" r="r" b="b"/>
            <a:pathLst>
              <a:path w="849686" h="711200">
                <a:moveTo>
                  <a:pt x="424843" y="0"/>
                </a:moveTo>
                <a:lnTo>
                  <a:pt x="849686" y="711200"/>
                </a:lnTo>
                <a:lnTo>
                  <a:pt x="0" y="711200"/>
                </a:lnTo>
                <a:lnTo>
                  <a:pt x="424843" y="0"/>
                </a:lnTo>
                <a:close/>
              </a:path>
            </a:pathLst>
          </a:custGeom>
          <a:gradFill rotWithShape="1">
            <a:gsLst>
              <a:gs pos="0">
                <a:srgbClr val="0CC0DF">
                  <a:alpha val="100000"/>
                </a:srgbClr>
              </a:gs>
              <a:gs pos="100000">
                <a:srgbClr val="FFDE59">
                  <a:alpha val="100000"/>
                </a:srgbClr>
              </a:gs>
            </a:gsLst>
            <a:lin ang="0"/>
          </a:gradFill>
        </p:spPr>
      </p:sp>
      <p:sp>
        <p:nvSpPr>
          <p:cNvPr id="37" name="TextBox 37"/>
          <p:cNvSpPr>
            <a:spLocks noGrp="1"/>
          </p:cNvSpPr>
          <p:nvPr/>
        </p:nvSpPr>
        <p:spPr>
          <a:xfrm>
            <a:off x="1175935" y="274912"/>
            <a:ext cx="647836" cy="429573"/>
          </a:xfrm>
          <a:prstGeom prst="rect">
            <a:avLst/>
          </a:prstGeom>
        </p:spPr>
        <p:txBody>
          <a:bodyPr lIns="50800" tIns="50800" rIns="50800" bIns="50800" anchor="ctr"/>
          <a:lstStyle/>
          <a:p>
            <a:pPr algn="ctr">
              <a:lnSpc>
                <a:spcPts val="2660"/>
              </a:lnSpc>
              <a:buNone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8509</Words>
  <Application>WPS Presentation</Application>
  <PresentationFormat>Converted Presentation</PresentationFormat>
  <Paragraphs>240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SimSun</vt:lpstr>
      <vt:lpstr>Wingdings</vt:lpstr>
      <vt:lpstr>Arial</vt:lpstr>
      <vt:lpstr>Poppins Bold</vt:lpstr>
      <vt:lpstr>Poppins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2026-10-19T15:59:47Z</dcterms:created>
  <dcterms:modified xsi:type="dcterms:W3CDTF">2026-10-19T15:59:52Z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B07C3C1260384464AE13E37D9527B9FA_13</vt:lpwstr>
  </property>
  <property fmtid="{D5CDD505-2E9C-101B-9397-08002B2CF9AE}" pid="3" name="KSOProductBuildVer">
    <vt:lpwstr>1033-12.1.0.29162</vt:lpwstr>
  </property>
</Properties>
</file>