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buNone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matchingName="Титульный слайд">
  <p:cSld name="TITLE">
    <p:spTree>
      <p:nvGrpSpPr>
        <p:cNvPr id="1" name=""/>
        <p:cNvGrpSpPr/>
        <p:nvPr/>
      </p:nvGrpSpPr>
      <p:grpSpPr/>
      <p:sp>
        <p:nvSpPr>
          <p:cNvPr id="19" name="Google Shape;19;p2"/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" name="Google Shape;20;p2"/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" name="Google Shape;21;p2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 panose="020F0502020204030204"/>
              <a:buNone/>
              <a:defRPr sz="8000">
                <a:solidFill>
                  <a:srgbClr val="262626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" name="Google Shape;23;p2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  <p:cxnSp>
        <p:nvCxnSpPr>
          <p:cNvPr id="26" name="Google Shape;26;p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ln w="9525" cap="flat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Заголовок и объект">
  <p:cSld name="OBJECT">
    <p:spTree>
      <p:nvGrpSpPr>
        <p:cNvPr id="1" name=""/>
        <p:cNvGrpSpPr/>
        <p:nvPr/>
      </p:nvGrpSpPr>
      <p:grpSpPr/>
      <p:sp>
        <p:nvSpPr>
          <p:cNvPr id="28" name="Google Shape;28;p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 panose="020F0502020204030204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3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Только заголовок">
  <p:cSld name="TITLE_ONLY">
    <p:spTree>
      <p:nvGrpSpPr>
        <p:cNvPr id="1" name=""/>
        <p:cNvGrpSpPr/>
        <p:nvPr/>
      </p:nvGrpSpPr>
      <p:grpSpPr/>
      <p:sp>
        <p:nvSpPr>
          <p:cNvPr id="34" name="Google Shape;34;p4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showMasterSp="0" matchingName="Заголовок раздела">
  <p:cSld name="SECTION_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9" name="Google Shape;39;p5"/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0" name="Google Shape;40;p5"/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1" name="Google Shape;41;p5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 panose="020F0502020204030204"/>
              <a:buNone/>
              <a:defRPr sz="8000" b="0">
                <a:solidFill>
                  <a:srgbClr val="262626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91440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5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  <p:cxnSp>
        <p:nvCxnSpPr>
          <p:cNvPr id="46" name="Google Shape;46;p5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ln w="9525" cap="flat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Два объекта">
  <p:cSld name="TWO_OBJECTS">
    <p:spTree>
      <p:nvGrpSpPr>
        <p:cNvPr id="1" name=""/>
        <p:cNvGrpSpPr/>
        <p:nvPr/>
      </p:nvGrpSpPr>
      <p:grpSpPr/>
      <p:sp>
        <p:nvSpPr>
          <p:cNvPr id="48" name="Google Shape;48;p6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>
            <a:spLocks noGrp="1"/>
          </p:cNvSpPr>
          <p:nvPr>
            <p:ph type="body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6"/>
          <p:cNvSpPr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6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Сравнение">
  <p:cSld name="TWO_OBJECTS_WITH_TEXT">
    <p:spTree>
      <p:nvGrpSpPr>
        <p:cNvPr id="1" name=""/>
        <p:cNvGrpSpPr/>
        <p:nvPr/>
      </p:nvGrpSpPr>
      <p:grpSpPr/>
      <p:sp>
        <p:nvSpPr>
          <p:cNvPr id="55" name="Google Shape;55;p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57" name="Google Shape;57;p7"/>
          <p:cNvSpPr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8" name="Google Shape;58;p7"/>
          <p:cNvSpPr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/>
        </p:txBody>
      </p:sp>
      <p:sp>
        <p:nvSpPr>
          <p:cNvPr id="59" name="Google Shape;59;p7"/>
          <p:cNvSpPr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0" name="Google Shape;60;p7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7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 matchingName="Пустой слайд">
  <p:cSld name="BLANK">
    <p:spTree>
      <p:nvGrpSpPr>
        <p:cNvPr id="1" name=""/>
        <p:cNvGrpSpPr/>
        <p:nvPr/>
      </p:nvGrpSpPr>
      <p:grpSpPr/>
      <p:sp>
        <p:nvSpPr>
          <p:cNvPr id="64" name="Google Shape;64;p8"/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5" name="Google Shape;65;p8"/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66" name="Google Shape;66;p8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showMasterSp="0" matchingName="Объект с подписью">
  <p:cSld name="OBJECT_WITH_CAPTION_TEXT">
    <p:spTree>
      <p:nvGrpSpPr>
        <p:cNvPr id="1" name=""/>
        <p:cNvGrpSpPr/>
        <p:nvPr/>
      </p:nvGrpSpPr>
      <p:grpSpPr/>
      <p:sp>
        <p:nvSpPr>
          <p:cNvPr id="70" name="Google Shape;70;p9"/>
          <p:cNvSpPr>
            <a:spLocks noGrp="1"/>
          </p:cNvSpPr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1" name="Google Shape;71;p9"/>
          <p:cNvSpPr>
            <a:spLocks noGrp="1"/>
          </p:cNvSpPr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2" name="Google Shape;72;p9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 panose="020F0502020204030204"/>
              <a:buNone/>
              <a:defRPr sz="3600" b="0"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4" name="Google Shape;74;p9"/>
          <p:cNvSpPr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5" name="Google Shape;75;p9"/>
          <p:cNvSpPr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9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showMasterSp="0" matchingName="Рисунок с подписью">
  <p:cSld name="PICTURE_WITH_CAPTION_TEXT">
    <p:spTree>
      <p:nvGrpSpPr>
        <p:cNvPr id="1" name=""/>
        <p:cNvGrpSpPr/>
        <p:nvPr/>
      </p:nvGrpSpPr>
      <p:grpSpPr/>
      <p:sp>
        <p:nvSpPr>
          <p:cNvPr id="79" name="Google Shape;79;p10"/>
          <p:cNvSpPr>
            <a:spLocks noGrp="1"/>
          </p:cNvSpPr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0" name="Google Shape;80;p10"/>
          <p:cNvSpPr>
            <a:spLocks noGrp="1"/>
          </p:cNvSpPr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81;p10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>
            <a:no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 panose="020F0502020204030204"/>
              <a:buNone/>
              <a:defRPr sz="3600" b="0">
                <a:solidFill>
                  <a:srgbClr val="FFFFFF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</p:spPr>
      </p:sp>
      <p:sp>
        <p:nvSpPr>
          <p:cNvPr id="83" name="Google Shape;83;p10"/>
          <p:cNvSpPr>
            <a:spLocks noGrp="1"/>
          </p:cNvSpPr>
          <p:nvPr>
            <p:ph type="body" idx="1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4" name="Google Shape;84;p10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0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Заголовок и вертикальный текст">
  <p:cSld name="VERTICAL_TEXT">
    <p:spTree>
      <p:nvGrpSpPr>
        <p:cNvPr id="1" name=""/>
        <p:cNvGrpSpPr/>
        <p:nvPr/>
      </p:nvGrpSpPr>
      <p:grpSpPr/>
      <p:sp>
        <p:nvSpPr>
          <p:cNvPr id="88" name="Google Shape;88;p1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0" name="Google Shape;90;p11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showMasterSp="0" matchingName="Вертикальный заголовок и текст">
  <p:cSld name="VERTICAL_TITLE_AND_VERTICAL_TEXT">
    <p:spTree>
      <p:nvGrpSpPr>
        <p:cNvPr id="1" name=""/>
        <p:cNvGrpSpPr/>
        <p:nvPr/>
      </p:nvGrpSpPr>
      <p:grpSpPr/>
      <p:sp>
        <p:nvSpPr>
          <p:cNvPr id="94" name="Google Shape;94;p12"/>
          <p:cNvSpPr>
            <a:spLocks noGrp="1"/>
          </p:cNvSpPr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5" name="Google Shape;95;p12"/>
          <p:cNvSpPr>
            <a:spLocks noGrp="1"/>
          </p:cNvSpPr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6" name="Google Shape;96;p12"/>
          <p:cNvSpPr>
            <a:spLocks noGrp="1"/>
          </p:cNvSpPr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>
            <a:spLocks noGrp="1"/>
          </p:cNvSpPr>
          <p:nvPr>
            <p:ph type="body" idx="1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8" name="Google Shape;98;p12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2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2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Google Shape;10;p1"/>
          <p:cNvSpPr>
            <a:spLocks noGrp="1"/>
          </p:cNvSpPr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" name="Google Shape;11;p1"/>
          <p:cNvSpPr>
            <a:spLocks noGrp="1"/>
          </p:cNvSpPr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" name="Google Shape;12;p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R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 panose="020F0502020204030204"/>
              <a:buNone/>
              <a:defRPr sz="48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>
            <a:normAutofit/>
          </a:bodyPr>
          <a:lstStyle>
            <a:lvl1pPr marL="457200" marR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 panose="020F0502020204030204"/>
              <a:buChar char=" "/>
              <a:defRPr sz="20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914400" marR="0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 panose="020F0502020204030204"/>
              <a:buChar char="◦"/>
              <a:defRPr sz="18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13716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18288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22860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27432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32004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36576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4114800" marR="0" indent="-3175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 panose="020F0502020204030204"/>
              <a:buChar char="◦"/>
              <a:defRPr sz="1400" b="0" i="0" u="none" strike="noStrike" cap="none">
                <a:solidFill>
                  <a:srgbClr val="3F3F3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4" name="Google Shape;14;p1"/>
          <p:cNvSpPr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5" name="Google Shape;15;p1"/>
          <p:cNvSpPr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/>
        </p:txBody>
      </p:sp>
      <p:sp>
        <p:nvSpPr>
          <p:cNvPr id="16" name="Google Shape;16;p1"/>
          <p:cNvSpPr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1pPr>
            <a:lvl2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2pPr>
            <a:lvl3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3pPr>
            <a:lvl4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4pPr>
            <a:lvl5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5pPr>
            <a:lvl6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6pPr>
            <a:lvl7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7pPr>
            <a:lvl8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8pPr>
            <a:lvl9pPr marL="0" marR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/>
            </a:fld>
            <a:endParaRPr/>
          </a:p>
        </p:txBody>
      </p:sp>
      <p:cxnSp>
        <p:nvCxnSpPr>
          <p:cNvPr id="17" name="Google Shape;17;p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ln w="9525" cap="flat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buNone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osobservatory.openaire.eu/country/UA/overview" TargetMode="Externa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osobservatory.openaire.eu/country/UA/overview" TargetMode="Externa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" name="Google Shape;327;p34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1259018"/>
            <a:ext cx="7332383" cy="5602744"/>
          </a:xfrm>
          <a:prstGeom prst="rect">
            <a:avLst/>
          </a:prstGeom>
          <a:ln>
            <a:noFill/>
          </a:ln>
        </p:spPr>
      </p:pic>
      <p:sp>
        <p:nvSpPr>
          <p:cNvPr id="328" name="Google Shape;328;p34"/>
          <p:cNvSpPr>
            <a:spLocks noGrp="1"/>
          </p:cNvSpPr>
          <p:nvPr/>
        </p:nvSpPr>
        <p:spPr>
          <a:xfrm>
            <a:off x="220133" y="58689"/>
            <a:ext cx="1175173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Наш вебінар “Репозитарій відкритих даних НАН України DataverseUA, практичне використання для авторів і кураторів даних” ставить на меті ознайомлення з результатами проєкту OPENS та OPENS2 в частині роботи з даними досліджень </a:t>
            </a:r>
            <a:r>
              <a:rPr sz="2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endParaRPr sz="2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29" name="Google Shape;329;p34"/>
          <p:cNvSpPr>
            <a:spLocks noGrp="1"/>
          </p:cNvSpPr>
          <p:nvPr/>
        </p:nvSpPr>
        <p:spPr>
          <a:xfrm>
            <a:off x="3500284" y="1377167"/>
            <a:ext cx="830825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0070C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https://opendata.nas.gov.ua/dataverse/dataverseua</a:t>
            </a:r>
            <a:endParaRPr sz="2400" b="1">
              <a:solidFill>
                <a:srgbClr val="0070C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30" name="Google Shape;330;p34"/>
          <p:cNvSpPr>
            <a:spLocks noGrp="1"/>
          </p:cNvSpPr>
          <p:nvPr/>
        </p:nvSpPr>
        <p:spPr>
          <a:xfrm>
            <a:off x="8563897" y="2959510"/>
            <a:ext cx="290816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2025 рік -  29 наборів даних</a:t>
            </a: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2026 рік – 45 наборів даних</a:t>
            </a: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14 установ НАНУ та МОН </a:t>
            </a: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мають власні розділи </a:t>
            </a: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5" name="Google Shape;335;p35"/>
          <p:cNvSpPr>
            <a:spLocks noGrp="1"/>
          </p:cNvSpPr>
          <p:nvPr/>
        </p:nvSpPr>
        <p:spPr>
          <a:xfrm>
            <a:off x="90714" y="644355"/>
            <a:ext cx="5273701" cy="563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400" b="0" i="0" u="none" strike="noStrike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Для його побудови обрано програмне забезпечення із відкритим вихідним кодом Dataverse (https://dataverse.org/). Dataverse — це спеціалізоване програмне забезпечення для сховища даних, яке розробляється в Гарвардському інституті кількісних соціальних наук (IQSS, Institute for Quantitative Social Science) разом із багатьма співавторами та розробниками з усього світу і використовується для репозитаріїв в США, країнах Європейського Союзу, Латинської Америки, Африки, Південної Азії, Китаї, Індії, Австралії. </a:t>
            </a:r>
            <a:endParaRPr sz="2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36" name="Google Shape;336;p3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346238" y="908634"/>
            <a:ext cx="6755048" cy="3970318"/>
          </a:xfrm>
          <a:prstGeom prst="rect">
            <a:avLst/>
          </a:prstGeom>
          <a:ln>
            <a:noFill/>
          </a:ln>
        </p:spPr>
      </p:pic>
      <p:sp>
        <p:nvSpPr>
          <p:cNvPr id="337" name="Google Shape;337;p35"/>
          <p:cNvSpPr>
            <a:spLocks noGrp="1"/>
          </p:cNvSpPr>
          <p:nvPr/>
        </p:nvSpPr>
        <p:spPr>
          <a:xfrm>
            <a:off x="713757" y="121135"/>
            <a:ext cx="94538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457200" marR="0" lvl="1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Чому обрано програмне забезпечення Dataverse?</a:t>
            </a:r>
            <a:endParaRPr sz="2800" b="1" i="0" u="none" strike="noStrike" cap="none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38" name="Google Shape;338;p35"/>
          <p:cNvSpPr>
            <a:spLocks noGrp="1"/>
          </p:cNvSpPr>
          <p:nvPr/>
        </p:nvSpPr>
        <p:spPr>
          <a:xfrm>
            <a:off x="5684850" y="4953227"/>
            <a:ext cx="6096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000" b="0" i="0" u="none" strike="noStrike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Нині Dataverse є міжнародною сіткою репозитаріїв даних: налічується 150 інсталяцій у всьому світі для підтримки загальнодоступних сховищ спільноти чи інституційних сховищ даних досліджень</a:t>
            </a:r>
            <a:endParaRPr sz="20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39" name="Google Shape;339;p35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626387" y="938092"/>
            <a:ext cx="2194750" cy="2438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4" name="Google Shape;344;p36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966452" y="818971"/>
            <a:ext cx="10117392" cy="5986649"/>
          </a:xfrm>
          <a:prstGeom prst="rect">
            <a:avLst/>
          </a:prstGeom>
          <a:ln>
            <a:noFill/>
          </a:ln>
        </p:spPr>
      </p:pic>
      <p:sp>
        <p:nvSpPr>
          <p:cNvPr id="345" name="Google Shape;345;p36"/>
          <p:cNvSpPr>
            <a:spLocks noGrp="1"/>
          </p:cNvSpPr>
          <p:nvPr/>
        </p:nvSpPr>
        <p:spPr>
          <a:xfrm>
            <a:off x="108156" y="188113"/>
            <a:ext cx="118871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44958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 panose="02020603050405020304"/>
              <a:buNone/>
            </a:pP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побудована інфраструктура підтримки роботи </a:t>
            </a:r>
            <a:r>
              <a:rPr sz="2400" b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Репозитарію  </a:t>
            </a: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DataverseUA? </a:t>
            </a:r>
            <a:endParaRPr sz="24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0" name="Google Shape;350;p37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0134" y="4472534"/>
            <a:ext cx="3382297" cy="2232044"/>
          </a:xfrm>
          <a:prstGeom prst="rect">
            <a:avLst/>
          </a:prstGeom>
          <a:ln>
            <a:noFill/>
          </a:ln>
        </p:spPr>
      </p:pic>
      <p:pic>
        <p:nvPicPr>
          <p:cNvPr id="351" name="Google Shape;351;p37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346068" y="698090"/>
            <a:ext cx="6625798" cy="3293218"/>
          </a:xfrm>
          <a:prstGeom prst="rect">
            <a:avLst/>
          </a:prstGeom>
          <a:ln>
            <a:noFill/>
          </a:ln>
        </p:spPr>
      </p:pic>
      <p:pic>
        <p:nvPicPr>
          <p:cNvPr id="352" name="Google Shape;352;p3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499644" y="399643"/>
            <a:ext cx="1743318" cy="419158"/>
          </a:xfrm>
          <a:prstGeom prst="rect">
            <a:avLst/>
          </a:prstGeom>
          <a:ln>
            <a:noFill/>
          </a:ln>
        </p:spPr>
      </p:pic>
      <p:pic>
        <p:nvPicPr>
          <p:cNvPr id="353" name="Google Shape;353;p37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466735" y="3860020"/>
            <a:ext cx="6164826" cy="804694"/>
          </a:xfrm>
          <a:prstGeom prst="rect">
            <a:avLst/>
          </a:prstGeom>
          <a:ln>
            <a:noFill/>
          </a:ln>
        </p:spPr>
      </p:pic>
      <p:sp>
        <p:nvSpPr>
          <p:cNvPr id="354" name="Google Shape;354;p37"/>
          <p:cNvSpPr>
            <a:spLocks noGrp="1"/>
          </p:cNvSpPr>
          <p:nvPr/>
        </p:nvSpPr>
        <p:spPr>
          <a:xfrm>
            <a:off x="8003458" y="335688"/>
            <a:ext cx="29103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https://www.re3data.org/</a:t>
            </a: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55" name="Google Shape;355;p37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519129" y="4985317"/>
            <a:ext cx="6452737" cy="1719261"/>
          </a:xfrm>
          <a:prstGeom prst="rect">
            <a:avLst/>
          </a:prstGeom>
          <a:ln>
            <a:noFill/>
          </a:ln>
        </p:spPr>
      </p:pic>
      <p:pic>
        <p:nvPicPr>
          <p:cNvPr id="356" name="Google Shape;356;p37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8367251" y="4664714"/>
            <a:ext cx="2806120" cy="592403"/>
          </a:xfrm>
          <a:prstGeom prst="rect">
            <a:avLst/>
          </a:prstGeom>
          <a:ln>
            <a:noFill/>
          </a:ln>
        </p:spPr>
      </p:pic>
      <p:pic>
        <p:nvPicPr>
          <p:cNvPr id="357" name="Google Shape;357;p37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65043" y="818801"/>
            <a:ext cx="5481448" cy="984856"/>
          </a:xfrm>
          <a:prstGeom prst="rect">
            <a:avLst/>
          </a:prstGeom>
          <a:ln>
            <a:noFill/>
          </a:ln>
        </p:spPr>
      </p:pic>
      <p:pic>
        <p:nvPicPr>
          <p:cNvPr id="358" name="Google Shape;358;p37"/>
          <p:cNvPicPr>
            <a:picLocks noChangeAspect="1"/>
          </p:cNvPicPr>
          <p:nvPr/>
        </p:nvPicPr>
        <p:blipFill rotWithShape="1">
          <a:blip r:embed="rId8"/>
          <a:srcRect/>
          <a:stretch>
            <a:fillRect/>
          </a:stretch>
        </p:blipFill>
        <p:spPr>
          <a:xfrm>
            <a:off x="65043" y="1862028"/>
            <a:ext cx="5401692" cy="2427727"/>
          </a:xfrm>
          <a:prstGeom prst="rect">
            <a:avLst/>
          </a:prstGeom>
          <a:ln>
            <a:noFill/>
          </a:ln>
        </p:spPr>
      </p:pic>
      <p:pic>
        <p:nvPicPr>
          <p:cNvPr id="359" name="Google Shape;359;p37"/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65043" y="367040"/>
            <a:ext cx="2099553" cy="537964"/>
          </a:xfrm>
          <a:prstGeom prst="rect">
            <a:avLst/>
          </a:prstGeom>
          <a:ln>
            <a:noFill/>
          </a:ln>
        </p:spPr>
      </p:pic>
      <p:sp>
        <p:nvSpPr>
          <p:cNvPr id="360" name="Google Shape;360;p37"/>
          <p:cNvSpPr>
            <a:spLocks noGrp="1"/>
          </p:cNvSpPr>
          <p:nvPr/>
        </p:nvSpPr>
        <p:spPr>
          <a:xfrm rot="-2348639">
            <a:off x="3893574" y="4847303"/>
            <a:ext cx="978408" cy="48463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61" name="Google Shape;361;p37"/>
          <p:cNvPicPr>
            <a:picLocks noChangeAspect="1"/>
          </p:cNvPicPr>
          <p:nvPr/>
        </p:nvPicPr>
        <p:blipFill rotWithShape="1">
          <a:blip r:embed="rId10"/>
          <a:srcRect/>
          <a:stretch>
            <a:fillRect/>
          </a:stretch>
        </p:blipFill>
        <p:spPr>
          <a:xfrm>
            <a:off x="1054933" y="2952708"/>
            <a:ext cx="10082134" cy="952583"/>
          </a:xfrm>
          <a:prstGeom prst="rect">
            <a:avLst/>
          </a:prstGeom>
          <a:ln>
            <a:noFill/>
          </a:ln>
        </p:spPr>
      </p:pic>
      <p:sp>
        <p:nvSpPr>
          <p:cNvPr id="362" name="Google Shape;362;p37"/>
          <p:cNvSpPr>
            <a:spLocks noGrp="1"/>
          </p:cNvSpPr>
          <p:nvPr/>
        </p:nvSpPr>
        <p:spPr>
          <a:xfrm>
            <a:off x="84667" y="-47098"/>
            <a:ext cx="1188719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44958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 panose="02020603050405020304"/>
              <a:buNone/>
            </a:pP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представлено </a:t>
            </a:r>
            <a:r>
              <a:rPr sz="2400" b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Репозитарій  </a:t>
            </a: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DataverseUA у міжнародних системах пошуку? </a:t>
            </a:r>
            <a:endParaRPr sz="24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7" name="Google Shape;367;p38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135380" y="487680"/>
            <a:ext cx="9921240" cy="5882640"/>
          </a:xfrm>
          <a:prstGeom prst="rect">
            <a:avLst/>
          </a:prstGeom>
          <a:ln>
            <a:noFill/>
          </a:ln>
        </p:spPr>
      </p:pic>
      <p:sp>
        <p:nvSpPr>
          <p:cNvPr id="368" name="Google Shape;368;p38"/>
          <p:cNvSpPr>
            <a:spLocks noGrp="1"/>
          </p:cNvSpPr>
          <p:nvPr/>
        </p:nvSpPr>
        <p:spPr>
          <a:xfrm>
            <a:off x="632927" y="0"/>
            <a:ext cx="1092614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Загальна схема роботи Репозитарію відкритих даних DataverseUA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3" name="Google Shape;373;p39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00498" y="523220"/>
            <a:ext cx="8181748" cy="5326974"/>
          </a:xfrm>
          <a:prstGeom prst="rect">
            <a:avLst/>
          </a:prstGeom>
          <a:ln>
            <a:noFill/>
          </a:ln>
        </p:spPr>
      </p:pic>
      <p:sp>
        <p:nvSpPr>
          <p:cNvPr id="374" name="Google Shape;374;p39"/>
          <p:cNvSpPr>
            <a:spLocks noGrp="1"/>
          </p:cNvSpPr>
          <p:nvPr/>
        </p:nvSpPr>
        <p:spPr>
          <a:xfrm>
            <a:off x="591358" y="0"/>
            <a:ext cx="74000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Куратор даних Репозитарію DataverseUA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75" name="Google Shape;375;p39"/>
          <p:cNvSpPr>
            <a:spLocks noGrp="1"/>
          </p:cNvSpPr>
          <p:nvPr/>
        </p:nvSpPr>
        <p:spPr>
          <a:xfrm>
            <a:off x="8190271" y="114602"/>
            <a:ext cx="3890297" cy="6743398"/>
          </a:xfrm>
          <a:prstGeom prst="wedgeRoundRectCallout">
            <a:avLst>
              <a:gd name="adj1" fmla="val -97582"/>
              <a:gd name="adj2" fmla="val 29766"/>
              <a:gd name="adj3" fmla="val 16667"/>
            </a:avLst>
          </a:prstGeom>
          <a:solidFill>
            <a:srgbClr val="FCEEDC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Куратор даних Репозитарію DataverseUA забезпечує</a:t>
            </a: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:</a:t>
            </a:r>
            <a:endParaRPr sz="20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marR="0" lvl="0" indent="-28575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 panose="02020603050405020304"/>
              <a:buChar char="-"/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перевірку інформації в запиті на розміщення даних у Репозитарії,</a:t>
            </a:r>
            <a:endParaRPr sz="2000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marR="0" lvl="0" indent="-28575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 panose="02020603050405020304"/>
              <a:buChar char="-"/>
            </a:pP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допомогу та консультації депозитору під час завантаження файлів дослідницьких даних,</a:t>
            </a:r>
            <a:endParaRPr sz="20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marR="0" lvl="0" indent="-28575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 panose="02020603050405020304"/>
              <a:buChar char="-"/>
            </a:pP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перевірку описової інформації та файлів, що включені до набору дослідницьких даних, якій готується до публікації,</a:t>
            </a:r>
            <a:endParaRPr sz="20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marR="0" lvl="0" indent="-28575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 panose="02020603050405020304"/>
              <a:buChar char="-"/>
            </a:pP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перевірку набору дослідницьких даних на дотримання вимог FAIR,</a:t>
            </a:r>
            <a:endParaRPr sz="20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marR="0" lvl="0" indent="-28575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 panose="02020603050405020304"/>
              <a:buChar char="-"/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перевірку інформації в запиті на створення бази даних установи (Dataverse collection).</a:t>
            </a:r>
            <a:endParaRPr sz="2000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285750" marR="0" lvl="0" indent="-15875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</a:pPr>
            <a:endParaRPr sz="20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0" name="Google Shape;380;p40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010252" y="1443103"/>
            <a:ext cx="8181748" cy="5326974"/>
          </a:xfrm>
          <a:prstGeom prst="rect">
            <a:avLst/>
          </a:prstGeom>
          <a:ln>
            <a:noFill/>
          </a:ln>
        </p:spPr>
      </p:pic>
      <p:sp>
        <p:nvSpPr>
          <p:cNvPr id="381" name="Google Shape;381;p40"/>
          <p:cNvSpPr>
            <a:spLocks noGrp="1"/>
          </p:cNvSpPr>
          <p:nvPr/>
        </p:nvSpPr>
        <p:spPr>
          <a:xfrm>
            <a:off x="5506064" y="0"/>
            <a:ext cx="621398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Куратор даних установи Репозитарію DataverseUA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82" name="Google Shape;382;p40"/>
          <p:cNvSpPr>
            <a:spLocks noGrp="1"/>
          </p:cNvSpPr>
          <p:nvPr/>
        </p:nvSpPr>
        <p:spPr>
          <a:xfrm>
            <a:off x="119955" y="227354"/>
            <a:ext cx="3890297" cy="6220178"/>
          </a:xfrm>
          <a:prstGeom prst="wedgeRoundRectCallout">
            <a:avLst>
              <a:gd name="adj1" fmla="val 72005"/>
              <a:gd name="adj2" fmla="val 1531"/>
              <a:gd name="adj3" fmla="val 16667"/>
            </a:avLst>
          </a:prstGeom>
          <a:solidFill>
            <a:srgbClr val="FCEEDC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Куратор даних Установи виконує такі самі функції, що і куратор Репозитарію DataverseUA, але </a:t>
            </a: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відповідає тільки за набори дослідницьких даних співробітників установи</a:t>
            </a:r>
            <a:r>
              <a:rPr sz="2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в якій він працює.</a:t>
            </a:r>
            <a:endParaRPr sz="2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4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Набори даних співробітників будуть розміщені в </a:t>
            </a:r>
            <a:r>
              <a:rPr sz="2400" b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Dataverse collection 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установи.</a:t>
            </a:r>
            <a:endParaRPr sz="2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7" name="Google Shape;387;p4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lvl="0" indent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mes New Roman" panose="02020603050405020304"/>
              <a:buNone/>
            </a:pPr>
            <a:r>
              <a:rPr sz="3600" b="1"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стати куратором даних Установи? </a:t>
            </a:r>
            <a:endParaRPr sz="3600" b="1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88" name="Google Shape;388;p41"/>
          <p:cNvSpPr>
            <a:spLocks noGrp="1"/>
          </p:cNvSpPr>
          <p:nvPr/>
        </p:nvSpPr>
        <p:spPr>
          <a:xfrm>
            <a:off x="432620" y="1813484"/>
            <a:ext cx="11592232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Куратор даних установи — </a:t>
            </a:r>
            <a:r>
              <a:rPr sz="28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особа, призначена для забезпечення розміщення дослідницьких даних співробітників установи, яка має обліковий запис у Репозитарії DataverseUA і </a:t>
            </a: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права на адміністрування наборів дослідницьких даних співробітників цієї установи</a:t>
            </a:r>
            <a:r>
              <a:rPr sz="28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 </a:t>
            </a:r>
            <a:endParaRPr sz="2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Куратор даних установи </a:t>
            </a:r>
            <a:r>
              <a:rPr sz="28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супроводжує розміщення дослідницьких даних співробітників установи у Репозитарії DataverseUA, відповідає за зміст набору дослідницьких даних, може завантажувати, редагувати файли, що входять до набору дослідницьких даних, редагувати дозволи та ліцензію.</a:t>
            </a:r>
            <a:endParaRPr sz="2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3" name="Google Shape;393;p42"/>
          <p:cNvSpPr>
            <a:spLocks noGrp="1"/>
          </p:cNvSpPr>
          <p:nvPr>
            <p:ph type="title"/>
          </p:nvPr>
        </p:nvSpPr>
        <p:spPr>
          <a:xfrm>
            <a:off x="1066800" y="51649"/>
            <a:ext cx="10058400" cy="5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lvl="0" indent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mes New Roman" panose="02020603050405020304"/>
              <a:buNone/>
            </a:pPr>
            <a:r>
              <a:rPr sz="3600" b="1"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стати куратором даних Установи? </a:t>
            </a:r>
            <a:endParaRPr sz="3600" b="1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94" name="Google Shape;394;p42"/>
          <p:cNvSpPr>
            <a:spLocks noGrp="1"/>
          </p:cNvSpPr>
          <p:nvPr/>
        </p:nvSpPr>
        <p:spPr>
          <a:xfrm>
            <a:off x="6322141" y="646195"/>
            <a:ext cx="48964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https://opendata.bitp.kyiv.ua/registration/</a:t>
            </a: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95" name="Google Shape;395;p4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769807" y="1064367"/>
            <a:ext cx="10193577" cy="4729265"/>
          </a:xfrm>
          <a:prstGeom prst="rect">
            <a:avLst/>
          </a:prstGeom>
          <a:ln>
            <a:noFill/>
          </a:ln>
        </p:spPr>
      </p:pic>
      <p:sp>
        <p:nvSpPr>
          <p:cNvPr id="396" name="Google Shape;396;p42"/>
          <p:cNvSpPr>
            <a:spLocks noGrp="1"/>
          </p:cNvSpPr>
          <p:nvPr/>
        </p:nvSpPr>
        <p:spPr>
          <a:xfrm>
            <a:off x="331837" y="5684830"/>
            <a:ext cx="59903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Відкрити пункт меню «Реєстрація»</a:t>
            </a:r>
            <a:endParaRPr sz="2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1" name="Google Shape;401;p43"/>
          <p:cNvSpPr>
            <a:spLocks noGrp="1"/>
          </p:cNvSpPr>
          <p:nvPr>
            <p:ph type="title"/>
          </p:nvPr>
        </p:nvSpPr>
        <p:spPr>
          <a:xfrm>
            <a:off x="1066800" y="51649"/>
            <a:ext cx="10058400" cy="5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lvl="0" indent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mes New Roman" panose="02020603050405020304"/>
              <a:buNone/>
            </a:pPr>
            <a:r>
              <a:rPr sz="3600" b="1"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стати куратором даних Установи? </a:t>
            </a:r>
            <a:endParaRPr sz="3600" b="1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02" name="Google Shape;402;p43"/>
          <p:cNvSpPr>
            <a:spLocks noGrp="1"/>
          </p:cNvSpPr>
          <p:nvPr/>
        </p:nvSpPr>
        <p:spPr>
          <a:xfrm>
            <a:off x="250722" y="2959854"/>
            <a:ext cx="2905431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Та заповнити реєстраційну форму на сайті.</a:t>
            </a:r>
            <a:endParaRPr sz="3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03" name="Google Shape;403;p43"/>
          <p:cNvSpPr>
            <a:spLocks noGrp="1"/>
          </p:cNvSpPr>
          <p:nvPr/>
        </p:nvSpPr>
        <p:spPr>
          <a:xfrm>
            <a:off x="6764593" y="818199"/>
            <a:ext cx="52602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https://opendata.bitp.kyiv.ua/registration/</a:t>
            </a:r>
            <a:endParaRPr sz="18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04" name="Google Shape;404;p4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882734" y="1667903"/>
            <a:ext cx="9319099" cy="5138448"/>
          </a:xfrm>
          <a:prstGeom prst="rect">
            <a:avLst/>
          </a:prstGeom>
          <a:ln>
            <a:noFill/>
          </a:ln>
        </p:spPr>
      </p:pic>
      <p:sp>
        <p:nvSpPr>
          <p:cNvPr id="405" name="Google Shape;405;p43"/>
          <p:cNvSpPr>
            <a:spLocks noGrp="1"/>
          </p:cNvSpPr>
          <p:nvPr/>
        </p:nvSpPr>
        <p:spPr>
          <a:xfrm>
            <a:off x="6054790" y="1355781"/>
            <a:ext cx="55177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Реєстрація установ</a:t>
            </a:r>
            <a:endParaRPr sz="24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0" name="Google Shape;410;p44"/>
          <p:cNvSpPr>
            <a:spLocks noGrp="1"/>
          </p:cNvSpPr>
          <p:nvPr>
            <p:ph type="title"/>
          </p:nvPr>
        </p:nvSpPr>
        <p:spPr>
          <a:xfrm>
            <a:off x="1066800" y="51649"/>
            <a:ext cx="10058400" cy="5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lvl="0" indent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Times New Roman" panose="02020603050405020304"/>
              <a:buNone/>
            </a:pPr>
            <a:r>
              <a:rPr sz="3600" b="1"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стати куратором даних Установи? </a:t>
            </a:r>
            <a:endParaRPr sz="3600" b="1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11" name="Google Shape;411;p44"/>
          <p:cNvSpPr>
            <a:spLocks noGrp="1"/>
          </p:cNvSpPr>
          <p:nvPr/>
        </p:nvSpPr>
        <p:spPr>
          <a:xfrm>
            <a:off x="6774426" y="649949"/>
            <a:ext cx="52602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https://opendata.bitp.kyiv.ua/registration/</a:t>
            </a:r>
            <a:endParaRPr sz="18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12" name="Google Shape;412;p44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441290" y="1145364"/>
            <a:ext cx="8678265" cy="5660987"/>
          </a:xfrm>
          <a:prstGeom prst="rect">
            <a:avLst/>
          </a:prstGeom>
          <a:ln>
            <a:noFill/>
          </a:ln>
        </p:spPr>
      </p:pic>
      <p:sp>
        <p:nvSpPr>
          <p:cNvPr id="413" name="Google Shape;413;p44"/>
          <p:cNvSpPr>
            <a:spLocks noGrp="1"/>
          </p:cNvSpPr>
          <p:nvPr/>
        </p:nvSpPr>
        <p:spPr>
          <a:xfrm>
            <a:off x="172064" y="3500629"/>
            <a:ext cx="4508091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Далі :</a:t>
            </a:r>
            <a:endParaRPr sz="32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457200" marR="0" lvl="0" indent="-457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 panose="02020603050405020304"/>
              <a:buChar char="-"/>
            </a:pPr>
            <a:r>
              <a:rPr sz="3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Зареєструватися в   DataverseUA,</a:t>
            </a:r>
            <a:endParaRPr sz="32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457200" marR="0" lvl="0" indent="-457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 panose="02020603050405020304"/>
              <a:buChar char="-"/>
            </a:pPr>
            <a:r>
              <a:rPr sz="32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Заповнити форму на зміну прав доступу.</a:t>
            </a:r>
            <a:endParaRPr sz="3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8" name="Google Shape;418;p4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010252" y="1443103"/>
            <a:ext cx="8181748" cy="5326974"/>
          </a:xfrm>
          <a:prstGeom prst="rect">
            <a:avLst/>
          </a:prstGeom>
          <a:ln>
            <a:noFill/>
          </a:ln>
        </p:spPr>
      </p:pic>
      <p:sp>
        <p:nvSpPr>
          <p:cNvPr id="419" name="Google Shape;419;p45"/>
          <p:cNvSpPr>
            <a:spLocks noGrp="1"/>
          </p:cNvSpPr>
          <p:nvPr/>
        </p:nvSpPr>
        <p:spPr>
          <a:xfrm>
            <a:off x="5506064" y="0"/>
            <a:ext cx="621398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Дослідник якій бажає розмістити дані у Репозитарії DataverseUA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20" name="Google Shape;420;p45"/>
          <p:cNvSpPr>
            <a:spLocks noGrp="1"/>
          </p:cNvSpPr>
          <p:nvPr/>
        </p:nvSpPr>
        <p:spPr>
          <a:xfrm>
            <a:off x="0" y="99535"/>
            <a:ext cx="3890297" cy="6670542"/>
          </a:xfrm>
          <a:prstGeom prst="wedgeRoundRectCallout">
            <a:avLst>
              <a:gd name="adj1" fmla="val 109155"/>
              <a:gd name="adj2" fmla="val -2834"/>
              <a:gd name="adj3" fmla="val 16667"/>
            </a:avLst>
          </a:prstGeom>
          <a:solidFill>
            <a:srgbClr val="FCEEDC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32385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З чого почати?</a:t>
            </a:r>
            <a:endParaRPr sz="24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323850" algn="just">
              <a:spcBef>
                <a:spcPts val="600"/>
              </a:spcBef>
              <a:spcAft>
                <a:spcPts val="0"/>
              </a:spcAft>
              <a:buNone/>
            </a:pP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Дослідник якій бажає розмістити дані у </a:t>
            </a:r>
            <a:r>
              <a:rPr sz="20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Репозитарії DataverseUA звертається до Куратора даних Установи </a:t>
            </a: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за консультацією.</a:t>
            </a:r>
            <a:endParaRPr sz="20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323850" algn="ctr">
              <a:spcBef>
                <a:spcPts val="60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АЛЕ</a:t>
            </a:r>
            <a:endParaRPr sz="24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323850" algn="just">
              <a:spcBef>
                <a:spcPts val="600"/>
              </a:spcBef>
              <a:spcAft>
                <a:spcPts val="0"/>
              </a:spcAft>
              <a:buNone/>
            </a:pPr>
            <a:r>
              <a:rPr sz="20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Якщо в установі на даний час не має призначеного куратора даних то дослідник може самостійно з допомогою куратора даних </a:t>
            </a:r>
            <a:r>
              <a:rPr sz="20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Репозитарію DataverseUA підготувати набір даних та розмістити в репозитарії.</a:t>
            </a:r>
            <a:endParaRPr sz="20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323850" algn="just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323850" algn="just">
              <a:spcBef>
                <a:spcPts val="60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Як це зробити представлено на наступних слайдах.</a:t>
            </a:r>
            <a:endParaRPr sz="1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323850" algn="just">
              <a:spcBef>
                <a:spcPts val="600"/>
              </a:spcBef>
              <a:spcAft>
                <a:spcPts val="0"/>
              </a:spcAft>
              <a:buNone/>
            </a:pPr>
            <a:r>
              <a:rPr sz="180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endParaRPr sz="1800">
              <a:solidFill>
                <a:schemeClr val="lt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22" name="Google Shape;522;p58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1207661"/>
            <a:ext cx="12192000" cy="4694037"/>
          </a:xfrm>
          <a:prstGeom prst="rect">
            <a:avLst/>
          </a:prstGeom>
          <a:ln>
            <a:noFill/>
          </a:ln>
        </p:spPr>
      </p:pic>
      <p:sp>
        <p:nvSpPr>
          <p:cNvPr id="523" name="Google Shape;523;p58"/>
          <p:cNvSpPr>
            <a:spLocks noGrp="1"/>
          </p:cNvSpPr>
          <p:nvPr/>
        </p:nvSpPr>
        <p:spPr>
          <a:xfrm>
            <a:off x="835742" y="57630"/>
            <a:ext cx="10520516" cy="98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 panose="02020603050405020304"/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Monitoring Open Science in Ukraine </a:t>
            </a:r>
            <a:r>
              <a:rPr sz="2400" u="sng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2"/>
              </a:rPr>
              <a:t>https://osobservatory.openaire.eu/country/UA/overview</a:t>
            </a:r>
            <a:endParaRPr sz="2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4" name="Google Shape;524;p58"/>
          <p:cNvSpPr>
            <a:spLocks noGrp="1"/>
          </p:cNvSpPr>
          <p:nvPr/>
        </p:nvSpPr>
        <p:spPr>
          <a:xfrm>
            <a:off x="2585156" y="1091874"/>
            <a:ext cx="2822221" cy="612648"/>
          </a:xfrm>
          <a:prstGeom prst="wedgeRoundRectCallout">
            <a:avLst>
              <a:gd name="adj1" fmla="val -110201"/>
              <a:gd name="adj2" fmla="val 303886"/>
              <a:gd name="adj3" fmla="val 16667"/>
            </a:avLst>
          </a:prstGeom>
          <a:solidFill>
            <a:srgbClr val="07D3EF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ZENODO - 1154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25" name="Google Shape;525;p58"/>
          <p:cNvSpPr>
            <a:spLocks noGrp="1"/>
          </p:cNvSpPr>
          <p:nvPr/>
        </p:nvSpPr>
        <p:spPr>
          <a:xfrm>
            <a:off x="2866141" y="2020738"/>
            <a:ext cx="3110090" cy="612648"/>
          </a:xfrm>
          <a:prstGeom prst="wedgeRoundRectCallout">
            <a:avLst>
              <a:gd name="adj1" fmla="val -94782"/>
              <a:gd name="adj2" fmla="val 304540"/>
              <a:gd name="adj3" fmla="val 16667"/>
            </a:avLst>
          </a:prstGeom>
          <a:solidFill>
            <a:srgbClr val="07D3EF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FIGSHARE -126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26" name="Google Shape;526;p58"/>
          <p:cNvSpPr>
            <a:spLocks noGrp="1"/>
          </p:cNvSpPr>
          <p:nvPr/>
        </p:nvSpPr>
        <p:spPr>
          <a:xfrm>
            <a:off x="9135893" y="3557306"/>
            <a:ext cx="2302934" cy="612648"/>
          </a:xfrm>
          <a:prstGeom prst="wedgeRoundRectCallout">
            <a:avLst>
              <a:gd name="adj1" fmla="val -257625"/>
              <a:gd name="adj2" fmla="val 64234"/>
              <a:gd name="adj3" fmla="val 16667"/>
            </a:avLst>
          </a:prstGeom>
          <a:solidFill>
            <a:srgbClr val="07D3EF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DRYAD -40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27" name="Google Shape;527;p58"/>
          <p:cNvSpPr>
            <a:spLocks noGrp="1"/>
          </p:cNvSpPr>
          <p:nvPr/>
        </p:nvSpPr>
        <p:spPr>
          <a:xfrm>
            <a:off x="7323250" y="2633386"/>
            <a:ext cx="3831747" cy="612648"/>
          </a:xfrm>
          <a:prstGeom prst="wedgeRoundRectCallout">
            <a:avLst>
              <a:gd name="adj1" fmla="val -142131"/>
              <a:gd name="adj2" fmla="val 211296"/>
              <a:gd name="adj3" fmla="val 16667"/>
            </a:avLst>
          </a:prstGeom>
          <a:solidFill>
            <a:srgbClr val="07D3EF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Harvard Dataverse -53 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28" name="Google Shape;528;p58"/>
          <p:cNvSpPr>
            <a:spLocks noGrp="1"/>
          </p:cNvSpPr>
          <p:nvPr/>
        </p:nvSpPr>
        <p:spPr>
          <a:xfrm>
            <a:off x="6833419" y="5775742"/>
            <a:ext cx="51521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Data Last Updated: 21-08-2026</a:t>
            </a:r>
            <a:endParaRPr sz="24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9" name="Google Shape;529;p58"/>
          <p:cNvSpPr>
            <a:spLocks noGrp="1"/>
          </p:cNvSpPr>
          <p:nvPr/>
        </p:nvSpPr>
        <p:spPr>
          <a:xfrm>
            <a:off x="7323250" y="1045272"/>
            <a:ext cx="3354582" cy="1337211"/>
          </a:xfrm>
          <a:prstGeom prst="wedgeRoundRectCallout">
            <a:avLst>
              <a:gd name="adj1" fmla="val -205836"/>
              <a:gd name="adj2" fmla="val 183769"/>
              <a:gd name="adj3" fmla="val 16667"/>
            </a:avLst>
          </a:prstGeom>
          <a:solidFill>
            <a:srgbClr val="07D3EF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Electronic Archive of Igor Sicorsky Kyiv Polytechnic Institute </a:t>
            </a: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-74</a:t>
            </a:r>
            <a:endParaRPr sz="28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34" name="Google Shape;534;p59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17987" y="1799581"/>
            <a:ext cx="11316930" cy="4799249"/>
          </a:xfrm>
          <a:prstGeom prst="rect">
            <a:avLst/>
          </a:prstGeom>
          <a:ln>
            <a:noFill/>
          </a:ln>
        </p:spPr>
      </p:pic>
      <p:sp>
        <p:nvSpPr>
          <p:cNvPr id="535" name="Google Shape;535;p59"/>
          <p:cNvSpPr>
            <a:spLocks noGrp="1"/>
          </p:cNvSpPr>
          <p:nvPr/>
        </p:nvSpPr>
        <p:spPr>
          <a:xfrm>
            <a:off x="914401" y="72434"/>
            <a:ext cx="10520516" cy="1090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marL="0" marR="0" lvl="0" indent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 panose="02020603050405020304"/>
              <a:buNone/>
            </a:pPr>
            <a:r>
              <a:rPr sz="28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Monitoring Open Science in Ukraine </a:t>
            </a:r>
            <a:endParaRPr sz="28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0" marR="0" lvl="0" indent="0" algn="ctr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400" u="sng">
                <a:solidFill>
                  <a:schemeClr val="hlink"/>
                </a:solidFill>
                <a:latin typeface="Calibri" panose="020F0502020204030204"/>
                <a:ea typeface="Calibri" panose="020F0502020204030204"/>
                <a:cs typeface="Calibri" panose="020F0502020204030204"/>
                <a:hlinkClick r:id="rId2"/>
              </a:rPr>
              <a:t>https://osobservatory.openaire.eu/country/UA/overview</a:t>
            </a:r>
            <a:endParaRPr sz="2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6" name="Google Shape;536;p59"/>
          <p:cNvSpPr>
            <a:spLocks noGrp="1"/>
          </p:cNvSpPr>
          <p:nvPr/>
        </p:nvSpPr>
        <p:spPr>
          <a:xfrm>
            <a:off x="3097163" y="1162669"/>
            <a:ext cx="3195483" cy="612648"/>
          </a:xfrm>
          <a:prstGeom prst="wedgeRoundRectCallout">
            <a:avLst>
              <a:gd name="adj1" fmla="val -116862"/>
              <a:gd name="adj2" fmla="val 363504"/>
              <a:gd name="adj3" fmla="val 16667"/>
            </a:avLst>
          </a:prstGeom>
          <a:solidFill>
            <a:srgbClr val="9DF204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National Academy of Sciences of Ukraine - 342</a:t>
            </a:r>
            <a:endParaRPr sz="20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7" name="Google Shape;537;p59"/>
          <p:cNvSpPr>
            <a:spLocks noGrp="1"/>
          </p:cNvSpPr>
          <p:nvPr/>
        </p:nvSpPr>
        <p:spPr>
          <a:xfrm>
            <a:off x="5361704" y="4035825"/>
            <a:ext cx="3195483" cy="612648"/>
          </a:xfrm>
          <a:prstGeom prst="wedgeRoundRectCallout">
            <a:avLst>
              <a:gd name="adj1" fmla="val -137853"/>
              <a:gd name="adj2" fmla="val 35991"/>
              <a:gd name="adj3" fmla="val 16667"/>
            </a:avLst>
          </a:prstGeom>
          <a:solidFill>
            <a:srgbClr val="9DF204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Lviv Polytechnic National University- 100</a:t>
            </a:r>
            <a:endParaRPr sz="20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8" name="Google Shape;538;p59"/>
          <p:cNvSpPr>
            <a:spLocks noGrp="1"/>
          </p:cNvSpPr>
          <p:nvPr/>
        </p:nvSpPr>
        <p:spPr>
          <a:xfrm>
            <a:off x="3926194" y="3250490"/>
            <a:ext cx="3195483" cy="612648"/>
          </a:xfrm>
          <a:prstGeom prst="wedgeRoundRectCallout">
            <a:avLst>
              <a:gd name="adj1" fmla="val -110538"/>
              <a:gd name="adj2" fmla="val 154157"/>
              <a:gd name="adj3" fmla="val 16667"/>
            </a:avLst>
          </a:prstGeom>
          <a:solidFill>
            <a:srgbClr val="9DF204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Bila Tserkva National Agrarian University - 120</a:t>
            </a:r>
            <a:endParaRPr sz="20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39" name="Google Shape;539;p59"/>
          <p:cNvSpPr>
            <a:spLocks noGrp="1"/>
          </p:cNvSpPr>
          <p:nvPr/>
        </p:nvSpPr>
        <p:spPr>
          <a:xfrm>
            <a:off x="9433116" y="4146352"/>
            <a:ext cx="2562240" cy="823364"/>
          </a:xfrm>
          <a:prstGeom prst="wedgeRoundRectCallout">
            <a:avLst>
              <a:gd name="adj1" fmla="val -258006"/>
              <a:gd name="adj2" fmla="val 26714"/>
              <a:gd name="adj3" fmla="val 16667"/>
            </a:avLst>
          </a:prstGeom>
          <a:solidFill>
            <a:srgbClr val="9DF204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Sumy State University - 48</a:t>
            </a:r>
            <a:endParaRPr sz="20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40" name="Google Shape;540;p59"/>
          <p:cNvSpPr>
            <a:spLocks noGrp="1"/>
          </p:cNvSpPr>
          <p:nvPr/>
        </p:nvSpPr>
        <p:spPr>
          <a:xfrm>
            <a:off x="2808437" y="2437517"/>
            <a:ext cx="3195483" cy="797295"/>
          </a:xfrm>
          <a:prstGeom prst="wedgeRoundRectCallout">
            <a:avLst>
              <a:gd name="adj1" fmla="val -91085"/>
              <a:gd name="adj2" fmla="val 207834"/>
              <a:gd name="adj3" fmla="val 16667"/>
            </a:avLst>
          </a:prstGeom>
          <a:solidFill>
            <a:srgbClr val="9DF204"/>
          </a:solidFill>
          <a:ln w="15875" cap="flat" cmpd="sng">
            <a:solidFill>
              <a:srgbClr val="60370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Igor Sicorsky Kyiv Polytechnic Institute </a:t>
            </a:r>
            <a:r>
              <a:rPr sz="2000" b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- 124</a:t>
            </a:r>
            <a:endParaRPr sz="2000" b="1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4084</Words>
  <Application>WPS Presentation</Application>
  <PresentationFormat>Converted Presentation</PresentationFormat>
  <Paragraphs>105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Times New Roman</vt:lpstr>
      <vt:lpstr>Microsoft YaHei</vt:lpstr>
      <vt:lpstr>Arial Unicode MS</vt:lpstr>
      <vt:lpstr>Ретро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Як стати куратором даних Установи? </vt:lpstr>
      <vt:lpstr>Як стати куратором даних Установи? </vt:lpstr>
      <vt:lpstr>Як стати куратором даних Установи? </vt:lpstr>
      <vt:lpstr>Як стати куратором даних Установи? 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2026-10-19T12:26:57Z</dcterms:created>
  <dcterms:modified xsi:type="dcterms:W3CDTF">2026-10-19T12:26:57Z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01619CDEE26745528EACE6664C38EF68_13</vt:lpwstr>
  </property>
  <property fmtid="{D5CDD505-2E9C-101B-9397-08002B2CF9AE}" pid="3" name="KSOProductBuildVer">
    <vt:lpwstr>1033-12.1.0.29162</vt:lpwstr>
  </property>
</Properties>
</file>