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/>
      <p:sp>
        <p:nvSpPr>
          <p:cNvPr id="2" name="Місце для дати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/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/>
      <p:sp>
        <p:nvSpPr>
          <p:cNvPr id="2" name="Вертикальний заголовок 1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AB56-25D4-422E-B168-53A3F5702A2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hyperlink" Target="https://argos.openaire.eu/home" TargetMode="External"/><Relationship Id="rId5" Type="http://schemas.openxmlformats.org/officeDocument/2006/relationships/hyperlink" Target="https://dmptool.org/public_plans" TargetMode="External"/><Relationship Id="rId4" Type="http://schemas.openxmlformats.org/officeDocument/2006/relationships/hyperlink" Target="https://rdmorganiser.github.io/" TargetMode="External"/><Relationship Id="rId3" Type="http://schemas.openxmlformats.org/officeDocument/2006/relationships/hyperlink" Target="https://argos.openaire.eu/" TargetMode="External"/><Relationship Id="rId2" Type="http://schemas.openxmlformats.org/officeDocument/2006/relationships/hyperlink" Target="https://dmptool.org/" TargetMode="External"/><Relationship Id="rId1" Type="http://schemas.openxmlformats.org/officeDocument/2006/relationships/hyperlink" Target="https://dmponline.dcc.ac.u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mon.gov.ua/static-objects/mon/sites/1/nauka/2024/12/31/metod-rekomendatsiyi-shchodo-upravlinnya-naukovymy-danymy-31-12-202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809528" y="272215"/>
            <a:ext cx="9701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ПЛАН УПРАВЛІННЯ ДОСЛІДНИЦЬКИМИ ДАНИМИ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445846" y="1972593"/>
            <a:ext cx="549543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b="1"/>
              <a:t>План управління науковими (дослідницькими) даними </a:t>
            </a:r>
            <a:r>
              <a:t>–</a:t>
            </a:r>
          </a:p>
          <a:p>
            <a:pPr lvl="0">
              <a:buNone/>
            </a:pPr>
            <a:r>
              <a:t>документ, що містить опис того, як наукова установа, дослідник або група дослідників будуть збирати, обробляти, організовувати, зберігати та поширювати наукові (дослідницькі) дані протягом усього життєвого циклу даних.</a:t>
            </a: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7869377" y="1420195"/>
            <a:ext cx="3876777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i="1">
                <a:solidFill>
                  <a:srgbClr val="0070C0"/>
                </a:solidFill>
              </a:rPr>
              <a:t>які дані будуть зібрані чи створені у дослідженні;</a:t>
            </a:r>
            <a:endParaRPr i="1">
              <a:solidFill>
                <a:srgbClr val="0070C0"/>
              </a:solidFill>
            </a:endParaRPr>
          </a:p>
          <a:p>
            <a:pPr marL="342900" lvl="0" indent="-342900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i="1">
                <a:solidFill>
                  <a:srgbClr val="0070C0"/>
                </a:solidFill>
              </a:rPr>
              <a:t>як вони будуть організовані, документовані й збережені;</a:t>
            </a:r>
            <a:endParaRPr i="1">
              <a:solidFill>
                <a:srgbClr val="0070C0"/>
              </a:solidFill>
            </a:endParaRPr>
          </a:p>
          <a:p>
            <a:pPr marL="342900" lvl="0" indent="-342900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i="1">
                <a:solidFill>
                  <a:srgbClr val="0070C0"/>
                </a:solidFill>
              </a:rPr>
              <a:t>як забезпечуватиметься доступ, повторне використання та довготривале зберігання;</a:t>
            </a:r>
            <a:endParaRPr i="1">
              <a:solidFill>
                <a:srgbClr val="0070C0"/>
              </a:solidFill>
            </a:endParaRPr>
          </a:p>
          <a:p>
            <a:pPr marL="342900" lvl="0" indent="-342900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i="1">
                <a:solidFill>
                  <a:srgbClr val="0070C0"/>
                </a:solidFill>
              </a:rPr>
              <a:t>як будуть дотримані принципи FAIR (</a:t>
            </a:r>
            <a:r>
              <a:rPr i="1">
                <a:solidFill>
                  <a:srgbClr val="0070C0"/>
                </a:solidFill>
              </a:rPr>
              <a:t>Findable</a:t>
            </a:r>
            <a:r>
              <a:rPr i="1">
                <a:solidFill>
                  <a:srgbClr val="0070C0"/>
                </a:solidFill>
              </a:rPr>
              <a:t>, </a:t>
            </a:r>
            <a:r>
              <a:rPr i="1">
                <a:solidFill>
                  <a:srgbClr val="0070C0"/>
                </a:solidFill>
              </a:rPr>
              <a:t>Accessible</a:t>
            </a:r>
            <a:r>
              <a:rPr i="1">
                <a:solidFill>
                  <a:srgbClr val="0070C0"/>
                </a:solidFill>
              </a:rPr>
              <a:t>, </a:t>
            </a:r>
            <a:r>
              <a:rPr i="1">
                <a:solidFill>
                  <a:srgbClr val="0070C0"/>
                </a:solidFill>
              </a:rPr>
              <a:t>Interoperable</a:t>
            </a:r>
            <a:r>
              <a:rPr i="1">
                <a:solidFill>
                  <a:srgbClr val="0070C0"/>
                </a:solidFill>
              </a:rPr>
              <a:t>, </a:t>
            </a:r>
            <a:r>
              <a:rPr i="1">
                <a:solidFill>
                  <a:srgbClr val="0070C0"/>
                </a:solidFill>
              </a:rPr>
              <a:t>Reusable</a:t>
            </a:r>
            <a:r>
              <a:rPr i="1">
                <a:solidFill>
                  <a:srgbClr val="0070C0"/>
                </a:solidFill>
              </a:rPr>
              <a:t>) при поширенні даних;</a:t>
            </a:r>
            <a:endParaRPr i="1">
              <a:solidFill>
                <a:srgbClr val="0070C0"/>
              </a:solidFill>
            </a:endParaRPr>
          </a:p>
          <a:p>
            <a:pPr marL="342900" lvl="0" indent="-342900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i="1">
                <a:solidFill>
                  <a:srgbClr val="0070C0"/>
                </a:solidFill>
              </a:rPr>
              <a:t>які заходи захисту конфіденційності, етики та авторських прав будуть застосовані.</a:t>
            </a:r>
            <a:endParaRPr i="1">
              <a:solidFill>
                <a:srgbClr val="0070C0"/>
              </a:solidFill>
            </a:endParaRPr>
          </a:p>
        </p:txBody>
      </p:sp>
      <p:sp>
        <p:nvSpPr>
          <p:cNvPr id="5" name="Стрілка: вправо 4"/>
          <p:cNvSpPr>
            <a:spLocks noGrp="1"/>
          </p:cNvSpPr>
          <p:nvPr/>
        </p:nvSpPr>
        <p:spPr>
          <a:xfrm>
            <a:off x="6550325" y="2872658"/>
            <a:ext cx="1055820" cy="1112683"/>
          </a:xfrm>
          <a:prstGeom prst="rightArrow">
            <a:avLst>
              <a:gd name="adj1" fmla="val 50000"/>
              <a:gd name="adj2" fmla="val 74877"/>
            </a:avLst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0070C0"/>
              </a:solidFill>
            </a:endParaRPr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>
            <a:off x="445846" y="4384374"/>
            <a:ext cx="56501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solidFill>
                  <a:srgbClr val="C00000"/>
                </a:solidFill>
              </a:rPr>
              <a:t>Найбільша користь від розробки та прийняття плану управління даними – забезпечити перетворення наукових даних на актив наукових установ і дослідників, який приносить додану вартість </a:t>
            </a:r>
            <a:endParaRPr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346635" y="228897"/>
            <a:ext cx="89826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ПРИЗНАЧЕННЯ ПЛАНІВ УПРАВЛІННЯ ДАНИМИ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637221" y="1198880"/>
            <a:ext cx="730097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Створення умов для якісного управління (збирання, організація, зберігання, контроль руху даних, доступ, повторне використання, захист) даними в процесі досліджень. Зниження ризику втрати даних</a:t>
            </a:r>
          </a:p>
          <a:p>
            <a:pPr marL="28575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Реалізація принципів</a:t>
            </a:r>
            <a:r>
              <a:t> FAIR</a:t>
            </a:r>
          </a:p>
          <a:p>
            <a:pPr marL="271780" lvl="0">
              <a:spcAft>
                <a:spcPts val="600"/>
              </a:spcAft>
              <a:buNone/>
            </a:pPr>
            <a:r>
              <a:rPr i="1"/>
              <a:t>Принципи FAIR – міжнародно визнані принципи </a:t>
            </a:r>
            <a:r>
              <a:rPr b="1" i="1"/>
              <a:t>управління науковими даними</a:t>
            </a:r>
            <a:r>
              <a:rPr i="1"/>
              <a:t>.</a:t>
            </a:r>
            <a:endParaRPr i="1"/>
          </a:p>
          <a:p>
            <a:pPr marL="271780" lvl="0">
              <a:spcAft>
                <a:spcPts val="600"/>
              </a:spcAft>
              <a:buNone/>
            </a:pPr>
            <a:r>
              <a:rPr i="1"/>
              <a:t>Вони не є жорсткими правилами, а скоріше рекомендаціями, які допомагають зробити наукові дані більш корисними та доступними для всіх, хто їх потребує. </a:t>
            </a:r>
            <a:endParaRPr i="1"/>
          </a:p>
          <a:p>
            <a:pPr marL="285750" lvl="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Забезпечення прозорості та відтворюваності досліджень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Підтримка відкритої науки та підвищення наукової та суспільної цінності досліджень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Сприяння прогресу в різних галузях знань. Запобігання/ зменшення дублювання зусиль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/>
              <a:buChar char="q"/>
            </a:pPr>
            <a:r>
              <a:t>Виконання вимог </a:t>
            </a:r>
            <a:r>
              <a:t>грантодавців</a:t>
            </a:r>
            <a:r>
              <a:t> і журналів</a:t>
            </a:r>
          </a:p>
        </p:txBody>
      </p:sp>
      <p:sp>
        <p:nvSpPr>
          <p:cNvPr id="6" name="Бульбашка прямої мови: прямокутна з округленими кутами 5"/>
          <p:cNvSpPr>
            <a:spLocks noGrp="1"/>
          </p:cNvSpPr>
          <p:nvPr/>
        </p:nvSpPr>
        <p:spPr>
          <a:xfrm>
            <a:off x="8925792" y="1198880"/>
            <a:ext cx="3101262" cy="2676929"/>
          </a:xfrm>
          <a:prstGeom prst="wedgeRoundRectCallout">
            <a:avLst>
              <a:gd name="adj1" fmla="val -32949"/>
              <a:gd name="adj2" fmla="val 62182"/>
              <a:gd name="adj3" fmla="val 16667"/>
            </a:avLst>
          </a:prstGeom>
          <a:solidFill>
            <a:srgbClr val="E5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Aft>
                <a:spcPts val="600"/>
              </a:spcAft>
              <a:buNone/>
            </a:pPr>
            <a:r>
              <a:rPr sz="1600" i="1">
                <a:solidFill>
                  <a:schemeClr val="tx1"/>
                </a:solidFill>
              </a:rPr>
              <a:t>«План управління даними – це інструкція, як перетворити «файли на комп’ютері» на </a:t>
            </a:r>
            <a:r>
              <a:rPr sz="1600" b="1" i="1">
                <a:solidFill>
                  <a:schemeClr val="tx1"/>
                </a:solidFill>
              </a:rPr>
              <a:t>науковий результат, який бачать, розуміють і цитують</a:t>
            </a:r>
            <a:r>
              <a:rPr sz="1600" i="1">
                <a:solidFill>
                  <a:schemeClr val="tx1"/>
                </a:solidFill>
              </a:rPr>
              <a:t>» </a:t>
            </a:r>
            <a:endParaRPr sz="1600" i="1">
              <a:solidFill>
                <a:schemeClr val="tx1"/>
              </a:solidFill>
            </a:endParaRPr>
          </a:p>
          <a:p>
            <a:pPr algn="r">
              <a:buNone/>
            </a:pPr>
            <a:r>
              <a:rPr sz="1200" b="1" i="1">
                <a:solidFill>
                  <a:schemeClr val="tx1"/>
                </a:solidFill>
              </a:rPr>
              <a:t>Андрій Шевченко</a:t>
            </a:r>
            <a:r>
              <a:rPr sz="1200" i="1">
                <a:solidFill>
                  <a:schemeClr val="tx1"/>
                </a:solidFill>
              </a:rPr>
              <a:t>, кандидат </a:t>
            </a:r>
            <a:r>
              <a:rPr sz="1200" i="1">
                <a:solidFill>
                  <a:schemeClr val="tx1"/>
                </a:solidFill>
              </a:rPr>
              <a:t>фіз</a:t>
            </a:r>
            <a:r>
              <a:rPr sz="1200" i="1">
                <a:solidFill>
                  <a:schemeClr val="tx1"/>
                </a:solidFill>
              </a:rPr>
              <a:t>.-мат. наук, консультант у Київському академічному університеті</a:t>
            </a:r>
            <a:endParaRPr sz="1200" i="1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42726" y="993475"/>
            <a:ext cx="10748036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sz="2000" b="1"/>
              <a:t>Суб’єкти, які розробляють плани управління даними</a:t>
            </a:r>
            <a:endParaRPr sz="2000"/>
          </a:p>
          <a:p>
            <a:pPr marL="800100" lvl="1" indent="-342900">
              <a:buFont typeface="Wingdings" panose="05000000000000000000"/>
              <a:buChar char="q"/>
            </a:pPr>
            <a:r>
              <a:rPr sz="2000"/>
              <a:t>Наукові установи, університети – встановлюють </a:t>
            </a:r>
            <a:r>
              <a:rPr sz="2000" b="1"/>
              <a:t>внутрішні стандарти </a:t>
            </a:r>
            <a:r>
              <a:rPr sz="2000"/>
              <a:t>для всіх наукових (дослідницьких) даних, які генеруються в межах установи, формують культуру роботи з даними.</a:t>
            </a:r>
            <a:endParaRPr sz="2000"/>
          </a:p>
          <a:p>
            <a:pPr marL="800100" lvl="1" indent="-342900">
              <a:buFont typeface="Wingdings" panose="05000000000000000000"/>
              <a:buChar char="q"/>
            </a:pPr>
            <a:r>
              <a:rPr sz="2000"/>
              <a:t>Керівники НДР</a:t>
            </a:r>
            <a:endParaRPr sz="2000"/>
          </a:p>
          <a:p>
            <a:pPr marL="800100" lvl="1" indent="-342900">
              <a:buFont typeface="Wingdings" panose="05000000000000000000"/>
              <a:buChar char="q"/>
            </a:pPr>
            <a:r>
              <a:rPr sz="2000"/>
              <a:t>Групи дослідників/ команда </a:t>
            </a:r>
            <a:r>
              <a:rPr sz="2000"/>
              <a:t>проєкту</a:t>
            </a:r>
            <a:r>
              <a:rPr sz="2000"/>
              <a:t> – у процесі виконання спільних досліджень, </a:t>
            </a:r>
            <a:r>
              <a:rPr sz="2000"/>
              <a:t>проєктної</a:t>
            </a:r>
            <a:r>
              <a:rPr sz="2000"/>
              <a:t> діяльності; план узгоджується між усіма партнерами.</a:t>
            </a:r>
            <a:endParaRPr sz="2000"/>
          </a:p>
          <a:p>
            <a:pPr marL="800100" lvl="1" indent="-342900">
              <a:buFont typeface="Wingdings" panose="05000000000000000000"/>
              <a:buChar char="q"/>
            </a:pPr>
            <a:r>
              <a:rPr sz="2000"/>
              <a:t>Індивідуальні дослідники – у випадку, якщо подається грантова заявка на конкурс, який вимагає формування плану управління даними</a:t>
            </a:r>
            <a:endParaRPr sz="2000"/>
          </a:p>
          <a:p>
            <a:endParaRPr sz="2000"/>
          </a:p>
          <a:p>
            <a:r>
              <a:rPr sz="2000"/>
              <a:t>Зазвичай </a:t>
            </a:r>
            <a:r>
              <a:rPr sz="2000" b="1"/>
              <a:t>відповідальність</a:t>
            </a:r>
            <a:r>
              <a:rPr sz="2000"/>
              <a:t> за підготовку DMP несе керівник теми / </a:t>
            </a:r>
            <a:r>
              <a:rPr sz="2000"/>
              <a:t>проєкту</a:t>
            </a:r>
            <a:r>
              <a:rPr sz="2000"/>
              <a:t>.</a:t>
            </a:r>
            <a:endParaRPr sz="2000"/>
          </a:p>
          <a:p>
            <a:endParaRPr sz="2000"/>
          </a:p>
          <a:p>
            <a:pPr>
              <a:lnSpc>
                <a:spcPct val="200000"/>
              </a:lnSpc>
              <a:buNone/>
            </a:pPr>
            <a:r>
              <a:rPr sz="2000" b="1"/>
              <a:t>До підготовки DMP можуть залучатись</a:t>
            </a:r>
            <a:r>
              <a:rPr sz="2000"/>
              <a:t>:</a:t>
            </a:r>
            <a:endParaRPr sz="2000"/>
          </a:p>
          <a:p>
            <a:pPr marL="643255" lvl="0" indent="-285750">
              <a:spcAft>
                <a:spcPts val="600"/>
              </a:spcAft>
              <a:buFont typeface="Wingdings" panose="05000000000000000000"/>
              <a:buChar char="Ø"/>
            </a:pPr>
            <a:r>
              <a:rPr sz="2000"/>
              <a:t>фахівці з управління даними – куратори даних</a:t>
            </a:r>
            <a:endParaRPr sz="2000"/>
          </a:p>
          <a:p>
            <a:pPr marL="643255" lvl="0" indent="-285750">
              <a:spcAft>
                <a:spcPts val="600"/>
              </a:spcAft>
              <a:buFont typeface="Wingdings" panose="05000000000000000000"/>
              <a:buChar char="Ø"/>
            </a:pPr>
            <a:r>
              <a:rPr sz="2000"/>
              <a:t>ІТ-відділ</a:t>
            </a:r>
            <a:endParaRPr sz="2000"/>
          </a:p>
          <a:p>
            <a:pPr marL="643255" lvl="0" indent="-285750">
              <a:spcAft>
                <a:spcPts val="600"/>
              </a:spcAft>
              <a:buFont typeface="Wingdings" panose="05000000000000000000"/>
              <a:buChar char="Ø"/>
            </a:pPr>
            <a:r>
              <a:rPr sz="2000"/>
              <a:t>юристи з інтелектуальної власності та персональних даних</a:t>
            </a:r>
            <a:endParaRPr sz="2000"/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407644" y="284009"/>
            <a:ext cx="107480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ХТО РОЗРОБЛЯЄ ПЛАН УПРАВЛІННЯ ДАНИМИ?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86033" y="1601071"/>
            <a:ext cx="989249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t>Найбільш відомі онлайн платформи: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/>
              <a:buChar char="q"/>
            </a:pPr>
            <a:r>
              <a:rPr b="1" u="sng">
                <a:hlinkClick r:id="rId1"/>
              </a:rPr>
              <a:t>DMPonline</a:t>
            </a:r>
            <a:r>
              <a:t> – розроблений </a:t>
            </a:r>
            <a:r>
              <a:t>Digital</a:t>
            </a:r>
            <a:r>
              <a:t> </a:t>
            </a:r>
            <a:r>
              <a:t>Curation</a:t>
            </a:r>
            <a:r>
              <a:t> </a:t>
            </a:r>
            <a:r>
              <a:t>Centre</a:t>
            </a:r>
            <a:r>
              <a:t> (Велика Британія)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/>
              <a:buChar char="q"/>
            </a:pPr>
            <a:r>
              <a:rPr b="1" u="sng">
                <a:hlinkClick r:id="rId2"/>
              </a:rPr>
              <a:t>DMPTool</a:t>
            </a:r>
            <a:r>
              <a:t> – розробка США (</a:t>
            </a:r>
            <a:r>
              <a:t>California</a:t>
            </a:r>
            <a:r>
              <a:t> </a:t>
            </a:r>
            <a:r>
              <a:t>Digital</a:t>
            </a:r>
            <a:r>
              <a:t> </a:t>
            </a:r>
            <a:r>
              <a:t>Library</a:t>
            </a:r>
            <a:r>
              <a:t>)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/>
              <a:buChar char="q"/>
            </a:pPr>
            <a:r>
              <a:rPr b="1" u="sng">
                <a:hlinkClick r:id="rId3"/>
              </a:rPr>
              <a:t>ARGOS</a:t>
            </a:r>
            <a:r>
              <a:t> – від </a:t>
            </a:r>
            <a:r>
              <a:t>OpenAIRE</a:t>
            </a:r>
            <a:r>
              <a:t>, орієнтований на європейські гранти.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/>
              <a:buChar char="q"/>
            </a:pPr>
            <a:r>
              <a:rPr b="1" u="sng">
                <a:hlinkClick r:id="rId4"/>
              </a:rPr>
              <a:t>RDMO</a:t>
            </a:r>
            <a:r>
              <a:t> – </a:t>
            </a:r>
            <a:r>
              <a:t>Research</a:t>
            </a:r>
            <a:r>
              <a:t> Data Management </a:t>
            </a:r>
            <a:r>
              <a:t>Organiser</a:t>
            </a:r>
            <a:r>
              <a:t>, популярний у Німеччині.</a:t>
            </a:r>
          </a:p>
          <a:p>
            <a:pPr marL="285750" lvl="0" indent="-285750">
              <a:lnSpc>
                <a:spcPct val="200000"/>
              </a:lnSpc>
              <a:buFont typeface="Wingdings" panose="05000000000000000000"/>
              <a:buChar char="q"/>
            </a:pPr>
            <a:r>
              <a:rPr b="1"/>
              <a:t>Horizon</a:t>
            </a:r>
            <a:r>
              <a:rPr b="1"/>
              <a:t> </a:t>
            </a:r>
            <a:r>
              <a:rPr b="1"/>
              <a:t>Europe</a:t>
            </a:r>
            <a:r>
              <a:rPr b="1"/>
              <a:t> DMP </a:t>
            </a:r>
            <a:r>
              <a:rPr b="1"/>
              <a:t>Template</a:t>
            </a:r>
            <a:r>
              <a:t> – вбудований інструмент, де можна сформувати </a:t>
            </a:r>
            <a:r>
              <a:t>DMP  </a:t>
            </a:r>
            <a:r>
              <a:t>безпосередньо</a:t>
            </a:r>
            <a:r>
              <a:t> на </a:t>
            </a:r>
            <a:r>
              <a:t>грантовому порталі </a:t>
            </a:r>
            <a:r>
              <a:t>Funding</a:t>
            </a:r>
            <a:r>
              <a:t> &amp; </a:t>
            </a:r>
            <a:r>
              <a:t>Tenders</a:t>
            </a:r>
            <a:r>
              <a:t>.</a:t>
            </a:r>
          </a:p>
          <a:p/>
          <a:p/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407643" y="284009"/>
            <a:ext cx="1139547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ІНСТРУМЕНТИ ДОСЛІДНИКА ДЛЯ СКЛАДАНЯ ПЛАНІВ УПРАВЛІННЯ ДАНИМИ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619931" y="2836131"/>
            <a:ext cx="348727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>
                <a:hlinkClick r:id="rId5"/>
              </a:rPr>
              <a:t>https://dmptool.org/public_plans</a:t>
            </a:r>
            <a:r>
              <a:t> </a:t>
            </a: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7619932" y="3358593"/>
            <a:ext cx="348727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>
                <a:hlinkClick r:id="rId6"/>
              </a:rPr>
              <a:t>https://argos.openaire.eu/home</a:t>
            </a:r>
            <a: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753035" y="258182"/>
            <a:ext cx="84877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СКЛАДОВІ ПЛАНУ УПРАВЛІННЯ ДАНИМИ</a:t>
            </a:r>
            <a:r>
              <a:rPr sz="3200">
                <a:solidFill>
                  <a:srgbClr val="0070C0"/>
                </a:solidFill>
              </a:rPr>
              <a:t>*</a:t>
            </a:r>
            <a:r>
              <a:rPr sz="3200" b="1">
                <a:solidFill>
                  <a:srgbClr val="0070C0"/>
                </a:solidFill>
              </a:rPr>
              <a:t> </a:t>
            </a:r>
            <a:r>
              <a:rPr sz="3200" b="1">
                <a:solidFill>
                  <a:srgbClr val="0070C0"/>
                </a:solidFill>
              </a:rPr>
              <a:t> 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53035" y="1059120"/>
            <a:ext cx="1034885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Загальні відомості </a:t>
            </a:r>
            <a:r>
              <a:t>(тема/ назва проєкту, координатор/керівник, виконавці, автори, анотація проєкту, джерела фінансування, строки виконання тощо)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Отримання даних, їх опис </a:t>
            </a:r>
            <a:r>
              <a:t>(які дані будуть збиратись/ створюватись, методи отримання даних, типи даних, формат файлів (у тому числі для поширення), доступ, обсяг даних тощо)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Етика отримання та використання даних </a:t>
            </a:r>
            <a:r>
              <a:t>(чи потрібний етичний дозвіл на використання даних (має дослідження розглядатись комісією з етики), наявність дозволу на використання персональних даних, чи потрібна інформована згода, яка процедура її отримання, чи буде надаватись інформація учасникам дослідження; процедури поводження з файлами щодо доступу, зберігання, поширення)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Інтелектуальна власність </a:t>
            </a:r>
            <a:r>
              <a:t>(хто володітиме отриманими в ході дослідження даними, умови використання даних при повторному використанні даних, за умови придбання даних, чи можуть дані бути у відкритому доступі, які обмеження щодо використання та їх обґрунтування)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Зберігання даних, їх безпека </a:t>
            </a:r>
            <a:r>
              <a:t>(у тому числі довгострокове) (місце і строки зберігання, правила найменування файлів/ папок, умови доступу, заходи щодо захисту, резервне копіювання)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b="1"/>
              <a:t>Поширення та обмін даними </a:t>
            </a:r>
            <a:r>
              <a:t>(репозиторій, ідентифікатор (</a:t>
            </a:r>
            <a:r>
              <a:t>DOI, ISSN </a:t>
            </a:r>
            <a:r>
              <a:t>тощо), ліцензія, відкритий/ закритий доступ, доступ за запитом, обсяг доступних даних, період ембарго, )</a:t>
            </a:r>
          </a:p>
        </p:txBody>
      </p:sp>
      <p:sp>
        <p:nvSpPr>
          <p:cNvPr id="4" name="TextBox 3"/>
          <p:cNvSpPr>
            <a:spLocks noGrp="1"/>
          </p:cNvSpPr>
          <p:nvPr/>
        </p:nvSpPr>
        <p:spPr>
          <a:xfrm>
            <a:off x="248529" y="6106006"/>
            <a:ext cx="80153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 i="1"/>
              <a:t>Заданої єдиної структури </a:t>
            </a:r>
            <a:r>
              <a:rPr sz="1400" b="1" i="1"/>
              <a:t>DMP  </a:t>
            </a:r>
            <a:r>
              <a:rPr sz="1400" b="1" i="1"/>
              <a:t>немає.</a:t>
            </a:r>
            <a:endParaRPr sz="1400" b="1" i="1"/>
          </a:p>
          <a:p>
            <a:r>
              <a:rPr sz="1400" b="1" i="1"/>
              <a:t>Водночас така структура може бути задана на рівні установи, </a:t>
            </a:r>
            <a:r>
              <a:rPr sz="1400" b="1" i="1"/>
              <a:t>грантодавця</a:t>
            </a:r>
            <a:r>
              <a:rPr sz="1400" b="1" i="1"/>
              <a:t> тощо</a:t>
            </a:r>
            <a:endParaRPr sz="1400" b="1" i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356815" y="0"/>
            <a:ext cx="84877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СКЛАДОВІ ПЛАНУ УПРАВЛІННЯ ДАНИМИ (РЕКОМЕНДАЦІЇ МОН)</a:t>
            </a:r>
            <a:r>
              <a:rPr sz="3200" b="1">
                <a:solidFill>
                  <a:srgbClr val="0070C0"/>
                </a:solidFill>
              </a:rPr>
              <a:t> 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Прямокутник 2"/>
          <p:cNvSpPr>
            <a:spLocks noGrp="1"/>
          </p:cNvSpPr>
          <p:nvPr/>
        </p:nvSpPr>
        <p:spPr>
          <a:xfrm>
            <a:off x="164945" y="1238473"/>
            <a:ext cx="2119258" cy="4063700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/>
              <a:t>1. </a:t>
            </a:r>
            <a:r>
              <a:rPr sz="1600" b="1"/>
              <a:t>Загальні відомості</a:t>
            </a:r>
            <a:r>
              <a:rPr sz="1600"/>
              <a:t>:</a:t>
            </a:r>
            <a:endParaRPr sz="1600"/>
          </a:p>
          <a:p>
            <a:r>
              <a:rPr sz="1600"/>
              <a:t>Назва проєкту;</a:t>
            </a:r>
            <a:endParaRPr sz="1600"/>
          </a:p>
          <a:p>
            <a:r>
              <a:rPr sz="1600"/>
              <a:t>Керівник проєкту;</a:t>
            </a:r>
            <a:endParaRPr sz="1600"/>
          </a:p>
          <a:p>
            <a:r>
              <a:rPr sz="1600"/>
              <a:t>Виконавці проєкту;</a:t>
            </a:r>
            <a:endParaRPr sz="1600"/>
          </a:p>
          <a:p>
            <a:r>
              <a:rPr sz="1600"/>
              <a:t>Установа – координатор проєкту;</a:t>
            </a:r>
            <a:endParaRPr sz="1600"/>
          </a:p>
          <a:p>
            <a:r>
              <a:rPr sz="1600"/>
              <a:t>Відповідальний структурний;</a:t>
            </a:r>
            <a:endParaRPr sz="1600"/>
          </a:p>
          <a:p>
            <a:r>
              <a:rPr sz="1600"/>
              <a:t>Анотація проєкту;</a:t>
            </a:r>
            <a:endParaRPr sz="1600"/>
          </a:p>
          <a:p>
            <a:r>
              <a:rPr sz="1600"/>
              <a:t>Організація, що фінансує наукове дослідження;</a:t>
            </a:r>
            <a:endParaRPr sz="1600"/>
          </a:p>
          <a:p>
            <a:r>
              <a:rPr sz="1600"/>
              <a:t>Укладач документу;</a:t>
            </a:r>
            <a:endParaRPr sz="1600"/>
          </a:p>
          <a:p>
            <a:r>
              <a:rPr sz="1600"/>
              <a:t>Дата останніх змін, версія документу.</a:t>
            </a:r>
            <a:endParaRPr sz="1600"/>
          </a:p>
          <a:p>
            <a:pPr algn="ctr">
              <a:buNone/>
            </a:pPr>
            <a:endParaRPr sz="1600"/>
          </a:p>
        </p:txBody>
      </p:sp>
      <p:sp>
        <p:nvSpPr>
          <p:cNvPr id="4" name="Прямокутник 3"/>
          <p:cNvSpPr>
            <a:spLocks noGrp="1"/>
          </p:cNvSpPr>
          <p:nvPr/>
        </p:nvSpPr>
        <p:spPr>
          <a:xfrm>
            <a:off x="2395388" y="1238472"/>
            <a:ext cx="2205319" cy="4063701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2. Збирання / генерація даних. Забезпечення якості даних. Опис даних:</a:t>
            </a:r>
            <a:endParaRPr sz="1600" b="1"/>
          </a:p>
          <a:p>
            <a:r>
              <a:rPr sz="1600"/>
              <a:t>Як ви збиратимете або створюватимете дані?</a:t>
            </a:r>
            <a:endParaRPr sz="1600"/>
          </a:p>
          <a:p>
            <a:r>
              <a:rPr sz="1600"/>
              <a:t>Яке джерело ваших даних?</a:t>
            </a:r>
            <a:endParaRPr sz="1600"/>
          </a:p>
          <a:p>
            <a:r>
              <a:rPr sz="1600"/>
              <a:t>Які процеси забезпечення якості даних ви будете застосовувати?</a:t>
            </a:r>
            <a:endParaRPr sz="1600"/>
          </a:p>
          <a:p>
            <a:r>
              <a:rPr sz="1600"/>
              <a:t>Які дані за типом, форматом та обсягом ви збиратимете або створюватимете?</a:t>
            </a:r>
            <a:endParaRPr sz="1600"/>
          </a:p>
        </p:txBody>
      </p:sp>
      <p:sp>
        <p:nvSpPr>
          <p:cNvPr id="6" name="Прямокутник 5"/>
          <p:cNvSpPr>
            <a:spLocks noGrp="1"/>
          </p:cNvSpPr>
          <p:nvPr/>
        </p:nvSpPr>
        <p:spPr>
          <a:xfrm>
            <a:off x="4711892" y="1238472"/>
            <a:ext cx="2612315" cy="1982098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3. Документація даних. Метадані:</a:t>
            </a:r>
            <a:endParaRPr sz="1600" b="1"/>
          </a:p>
          <a:p>
            <a:r>
              <a:rPr sz="1600"/>
              <a:t>Як ви будете документувати та описувати свої дані?</a:t>
            </a:r>
            <a:endParaRPr sz="1600"/>
          </a:p>
          <a:p>
            <a:r>
              <a:rPr sz="1600"/>
              <a:t>Які метадані супроводжуватимуть дані?</a:t>
            </a:r>
            <a:endParaRPr sz="1600"/>
          </a:p>
        </p:txBody>
      </p:sp>
      <p:sp>
        <p:nvSpPr>
          <p:cNvPr id="8" name="Прямокутник 7"/>
          <p:cNvSpPr>
            <a:spLocks noGrp="1"/>
          </p:cNvSpPr>
          <p:nvPr/>
        </p:nvSpPr>
        <p:spPr>
          <a:xfrm>
            <a:off x="7515985" y="1238472"/>
            <a:ext cx="2280627" cy="3294531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5. Зберігання та безпека даних:</a:t>
            </a:r>
            <a:endParaRPr sz="1600" b="1"/>
          </a:p>
          <a:p>
            <a:r>
              <a:rPr sz="1600"/>
              <a:t>Як дані будуть зберігатися і як будуть створюватися резервні копії під час наукового дослідження?</a:t>
            </a:r>
            <a:endParaRPr sz="1600"/>
          </a:p>
          <a:p>
            <a:r>
              <a:rPr sz="1600"/>
              <a:t>Які дані треба зберігати, якими ділитися та/або зберігати?</a:t>
            </a:r>
            <a:endParaRPr sz="1600"/>
          </a:p>
          <a:p>
            <a:r>
              <a:rPr sz="1600"/>
              <a:t>Як ви керуватимете доступом і безпекою?</a:t>
            </a:r>
            <a:endParaRPr sz="1600"/>
          </a:p>
        </p:txBody>
      </p:sp>
      <p:sp>
        <p:nvSpPr>
          <p:cNvPr id="10" name="Прямокутник 9"/>
          <p:cNvSpPr>
            <a:spLocks noGrp="1"/>
          </p:cNvSpPr>
          <p:nvPr/>
        </p:nvSpPr>
        <p:spPr>
          <a:xfrm>
            <a:off x="4710094" y="3429000"/>
            <a:ext cx="2614113" cy="3152101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4. Етичні та правові питання:</a:t>
            </a:r>
            <a:endParaRPr sz="1600" b="1"/>
          </a:p>
          <a:p>
            <a:r>
              <a:rPr sz="1600"/>
              <a:t>Чи поширюється на ваше наукове дослідження Закон України про захист персональних даних?</a:t>
            </a:r>
            <a:endParaRPr sz="1600"/>
          </a:p>
          <a:p>
            <a:r>
              <a:rPr sz="1600"/>
              <a:t>Як ви розв’язуватимете будь-які етичні проблеми?</a:t>
            </a:r>
            <a:endParaRPr sz="1600"/>
          </a:p>
          <a:p>
            <a:r>
              <a:rPr sz="1600"/>
              <a:t>Як ви розв’язуватимете питання прав інтелектуальної власності?</a:t>
            </a:r>
            <a:endParaRPr sz="1600"/>
          </a:p>
        </p:txBody>
      </p:sp>
      <p:sp>
        <p:nvSpPr>
          <p:cNvPr id="12" name="Прямокутник 11"/>
          <p:cNvSpPr>
            <a:spLocks noGrp="1"/>
          </p:cNvSpPr>
          <p:nvPr/>
        </p:nvSpPr>
        <p:spPr>
          <a:xfrm>
            <a:off x="9931071" y="1238472"/>
            <a:ext cx="2079791" cy="2775474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6. Обмін даними. Довгострокове зберігання:</a:t>
            </a:r>
            <a:endParaRPr sz="1600" b="1"/>
          </a:p>
          <a:p>
            <a:r>
              <a:rPr sz="1600"/>
              <a:t>Чи потрібні будь-які обмеження щодо обміну даними?</a:t>
            </a:r>
            <a:endParaRPr sz="1600"/>
          </a:p>
          <a:p>
            <a:r>
              <a:rPr sz="1600"/>
              <a:t>Який довгостроковий план збереження набору даних?</a:t>
            </a:r>
            <a:endParaRPr sz="1600"/>
          </a:p>
          <a:p>
            <a:r>
              <a:rPr sz="1600"/>
              <a:t>Як ви будете ділитися даними?</a:t>
            </a:r>
            <a:endParaRPr sz="1600"/>
          </a:p>
        </p:txBody>
      </p:sp>
      <p:sp>
        <p:nvSpPr>
          <p:cNvPr id="13" name="Прямокутник 12"/>
          <p:cNvSpPr>
            <a:spLocks noGrp="1"/>
          </p:cNvSpPr>
          <p:nvPr/>
        </p:nvSpPr>
        <p:spPr>
          <a:xfrm>
            <a:off x="7515985" y="4619064"/>
            <a:ext cx="4552301" cy="957431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7. Ролі та відповідальності:</a:t>
            </a:r>
            <a:endParaRPr sz="1600" b="1"/>
          </a:p>
          <a:p>
            <a:r>
              <a:rPr sz="1600"/>
              <a:t>Хто відповідатиме за аспекти управління даними протягом усього проєкту?</a:t>
            </a:r>
            <a:endParaRPr sz="1600"/>
          </a:p>
        </p:txBody>
      </p:sp>
      <p:sp>
        <p:nvSpPr>
          <p:cNvPr id="14" name="Прямокутник 13"/>
          <p:cNvSpPr>
            <a:spLocks noGrp="1"/>
          </p:cNvSpPr>
          <p:nvPr/>
        </p:nvSpPr>
        <p:spPr>
          <a:xfrm>
            <a:off x="7528505" y="5739315"/>
            <a:ext cx="4552301" cy="957431"/>
          </a:xfrm>
          <a:prstGeom prst="rect">
            <a:avLst/>
          </a:prstGeom>
          <a:ln>
            <a:solidFill>
              <a:schemeClr val="accent3"/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t"/>
          <a:lstStyle/>
          <a:p>
            <a:r>
              <a:rPr sz="1600" b="1"/>
              <a:t>8. Витрати:</a:t>
            </a:r>
            <a:endParaRPr sz="1600" b="1"/>
          </a:p>
          <a:p>
            <a:r>
              <a:rPr sz="1600"/>
              <a:t>Які ресурси потрібні для реалізації плану та чи вони доступні?</a:t>
            </a:r>
            <a:endParaRPr sz="1600"/>
          </a:p>
        </p:txBody>
      </p:sp>
      <p:sp>
        <p:nvSpPr>
          <p:cNvPr id="9" name="TextBox 8"/>
          <p:cNvSpPr>
            <a:spLocks noGrp="1"/>
          </p:cNvSpPr>
          <p:nvPr/>
        </p:nvSpPr>
        <p:spPr>
          <a:xfrm>
            <a:off x="0" y="5739315"/>
            <a:ext cx="435337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/>
              <a:t>«</a:t>
            </a:r>
            <a:r>
              <a:rPr sz="1100"/>
              <a:t>Методичні рекомендації щодо управління науковими даними для закладів вищої освіти та наукових установ у частині визначення механізмів збереження та повторного використання наукових даних»</a:t>
            </a:r>
            <a:endParaRPr sz="1100"/>
          </a:p>
          <a:p>
            <a:r>
              <a:rPr sz="1100">
                <a:hlinkClick r:id="rId1"/>
              </a:rPr>
              <a:t>https://mon.gov.ua/static-objects/mon/sites/1/nauka/2024/12/31/metod-rekomendatsiyi-shchodo-upravlinnya-naukovymy-danymy-31-12-2024.pdf</a:t>
            </a:r>
            <a:r>
              <a:rPr sz="1100"/>
              <a:t> 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6346</Words>
  <Application>WPS Presentation</Application>
  <PresentationFormat>Converted Presentation</PresentationFormat>
  <Paragraphs>117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SimSun</vt:lpstr>
      <vt:lpstr>Wingdings</vt:lpstr>
      <vt:lpstr>Arial</vt:lpstr>
      <vt:lpstr>Symbol</vt:lpstr>
      <vt:lpstr>Wingdings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DELL</cp:lastModifiedBy>
  <cp:revision>1</cp:revision>
  <dcterms:created xsi:type="dcterms:W3CDTF">2026-10-18T18:33:45Z</dcterms:created>
  <dcterms:modified xsi:type="dcterms:W3CDTF">2026-10-18T18:33:45Z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8054208C46004D278456AC8D19045626_13</vt:lpwstr>
  </property>
  <property fmtid="{D5CDD505-2E9C-101B-9397-08002B2CF9AE}" pid="3" name="KSOProductBuildVer">
    <vt:lpwstr>1033-12.1.0.29162</vt:lpwstr>
  </property>
</Properties>
</file>