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Особливості життєвого циклу залежать від специфіки наукових досліджень, які проводяться в НУ.</a:t>
            </a:r>
          </a:p>
          <a:p>
            <a:r>
              <a:t>Тому сама НУ визначає, який життєвий цикл буде використовувати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/>
      <p:sp>
        <p:nvSpPr>
          <p:cNvPr id="2" name="Місце для дати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/>
        </p:txBody>
      </p:sp>
      <p:sp>
        <p:nvSpPr>
          <p:cNvPr id="4" name="Місце для тексту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idx="1" hasCustomPrompt="1"/>
          </p:nvPr>
        </p:nvSpPr>
        <p:spPr/>
        <p:txBody>
          <a:bodyPr vert="eaVert"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/>
      <p:sp>
        <p:nvSpPr>
          <p:cNvPr id="2" name="Вертикальний заголовок 1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0AB56-25D4-422E-B168-53A3F5702A20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>
            <a:spLocks noGrp="1"/>
          </p:cNvSpPr>
          <p:nvPr/>
        </p:nvSpPr>
        <p:spPr>
          <a:xfrm>
            <a:off x="753035" y="258182"/>
            <a:ext cx="8487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FAIR</a:t>
            </a:r>
            <a:r>
              <a:rPr sz="3200" b="1">
                <a:solidFill>
                  <a:srgbClr val="0070C0"/>
                </a:solidFill>
              </a:rPr>
              <a:t>-дані та</a:t>
            </a:r>
            <a:r>
              <a:rPr sz="3200" b="1">
                <a:solidFill>
                  <a:srgbClr val="0070C0"/>
                </a:solidFill>
              </a:rPr>
              <a:t> FAIR workflow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5" name="TextBox 4"/>
          <p:cNvSpPr>
            <a:spLocks noGrp="1"/>
          </p:cNvSpPr>
          <p:nvPr/>
        </p:nvSpPr>
        <p:spPr>
          <a:xfrm>
            <a:off x="894080" y="1684496"/>
            <a:ext cx="848778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None/>
            </a:pPr>
            <a:r>
              <a:rPr sz="2400" b="1">
                <a:solidFill>
                  <a:srgbClr val="0070C0"/>
                </a:solidFill>
              </a:rPr>
              <a:t>FAIR-дані</a:t>
            </a:r>
            <a:endParaRPr sz="2400" b="1">
              <a:solidFill>
                <a:srgbClr val="0070C0"/>
              </a:solidFill>
            </a:endParaRPr>
          </a:p>
          <a:p>
            <a:r>
              <a:rPr sz="2000"/>
              <a:t>це </a:t>
            </a:r>
            <a:r>
              <a:rPr sz="2000" b="1"/>
              <a:t>дані</a:t>
            </a:r>
            <a:r>
              <a:rPr sz="2000"/>
              <a:t>, властивості яких забезпечують їхню </a:t>
            </a:r>
            <a:r>
              <a:rPr sz="2000"/>
              <a:t>знаходжуваність</a:t>
            </a:r>
            <a:r>
              <a:rPr sz="2000"/>
              <a:t>, доступність, </a:t>
            </a:r>
            <a:r>
              <a:rPr sz="2000"/>
              <a:t>інтероперабельність</a:t>
            </a:r>
            <a:r>
              <a:rPr sz="2000"/>
              <a:t> і повторне використання</a:t>
            </a:r>
            <a:endParaRPr sz="2000"/>
          </a:p>
          <a:p>
            <a:endParaRPr sz="2000" b="1"/>
          </a:p>
          <a:p>
            <a:endParaRPr sz="2000" b="1"/>
          </a:p>
          <a:p>
            <a:pPr>
              <a:spcAft>
                <a:spcPts val="1200"/>
              </a:spcAft>
              <a:buNone/>
            </a:pPr>
            <a:r>
              <a:rPr sz="2400" b="1">
                <a:solidFill>
                  <a:srgbClr val="0070C0"/>
                </a:solidFill>
              </a:rPr>
              <a:t>FAIR </a:t>
            </a:r>
            <a:r>
              <a:rPr sz="2400" b="1">
                <a:solidFill>
                  <a:srgbClr val="0070C0"/>
                </a:solidFill>
              </a:rPr>
              <a:t>workflow</a:t>
            </a:r>
            <a:r>
              <a:rPr sz="2400">
                <a:solidFill>
                  <a:srgbClr val="0070C0"/>
                </a:solidFill>
              </a:rPr>
              <a:t> </a:t>
            </a:r>
            <a:endParaRPr sz="2400">
              <a:solidFill>
                <a:srgbClr val="0070C0"/>
              </a:solidFill>
            </a:endParaRPr>
          </a:p>
          <a:p>
            <a:r>
              <a:rPr sz="2000"/>
              <a:t>це </a:t>
            </a:r>
            <a:r>
              <a:rPr sz="2000" b="1"/>
              <a:t>процес і сукупність практик роботи з даними</a:t>
            </a:r>
            <a:r>
              <a:rPr sz="2000"/>
              <a:t>, спрямованих на забезпечення цих властивостей – </a:t>
            </a:r>
            <a:r>
              <a:rPr sz="2000"/>
              <a:t>знаходжуваність</a:t>
            </a:r>
            <a:r>
              <a:rPr sz="2000"/>
              <a:t>, доступність, </a:t>
            </a:r>
            <a:r>
              <a:rPr sz="2000"/>
              <a:t>інетроперабельність</a:t>
            </a:r>
            <a:r>
              <a:rPr sz="2000"/>
              <a:t> і повторне використання.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>
            <a:spLocks noGrp="1"/>
          </p:cNvSpPr>
          <p:nvPr/>
        </p:nvSpPr>
        <p:spPr>
          <a:xfrm>
            <a:off x="753035" y="258182"/>
            <a:ext cx="8487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FAIR</a:t>
            </a:r>
            <a:r>
              <a:rPr sz="3200" b="1">
                <a:solidFill>
                  <a:srgbClr val="0070C0"/>
                </a:solidFill>
              </a:rPr>
              <a:t>-дані та</a:t>
            </a:r>
            <a:r>
              <a:rPr sz="3200" b="1">
                <a:solidFill>
                  <a:srgbClr val="0070C0"/>
                </a:solidFill>
              </a:rPr>
              <a:t> FAIR workflow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5" name="Google Shape;176;p5"/>
          <p:cNvSpPr>
            <a:spLocks noGrp="1"/>
          </p:cNvSpPr>
          <p:nvPr/>
        </p:nvSpPr>
        <p:spPr>
          <a:xfrm>
            <a:off x="822960" y="1417320"/>
            <a:ext cx="2057400" cy="530352"/>
          </a:xfrm>
          <a:prstGeom prst="roundRect">
            <a:avLst>
              <a:gd name="adj" fmla="val 16667"/>
            </a:avLst>
          </a:prstGeom>
          <a:solidFill>
            <a:srgbClr val="133552"/>
          </a:solidFill>
          <a:ln w="10150" cap="flat" cmpd="sng">
            <a:solidFill>
              <a:srgbClr val="133552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Google Shape;177;p5"/>
          <p:cNvSpPr>
            <a:spLocks noGrp="1"/>
          </p:cNvSpPr>
          <p:nvPr/>
        </p:nvSpPr>
        <p:spPr>
          <a:xfrm>
            <a:off x="960120" y="1484395"/>
            <a:ext cx="1783080" cy="313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Питання </a:t>
            </a:r>
            <a:endParaRPr b="1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Google Shape;178;p5"/>
          <p:cNvSpPr>
            <a:spLocks noGrp="1"/>
          </p:cNvSpPr>
          <p:nvPr/>
        </p:nvSpPr>
        <p:spPr>
          <a:xfrm>
            <a:off x="2971800" y="1417320"/>
            <a:ext cx="3794760" cy="530352"/>
          </a:xfrm>
          <a:prstGeom prst="roundRect">
            <a:avLst>
              <a:gd name="adj" fmla="val 16667"/>
            </a:avLst>
          </a:prstGeom>
          <a:solidFill>
            <a:srgbClr val="EBF6F6"/>
          </a:solidFill>
          <a:ln w="10150" cap="flat" cmpd="sng">
            <a:solidFill>
              <a:srgbClr val="C1DFDC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Google Shape;179;p5"/>
          <p:cNvSpPr>
            <a:spLocks noGrp="1"/>
          </p:cNvSpPr>
          <p:nvPr/>
        </p:nvSpPr>
        <p:spPr>
          <a:xfrm>
            <a:off x="3154680" y="1481328"/>
            <a:ext cx="3429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16797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FAIR data</a:t>
            </a:r>
            <a:endParaRPr b="1">
              <a:solidFill>
                <a:srgbClr val="16797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Google Shape;180;p5"/>
          <p:cNvSpPr>
            <a:spLocks noGrp="1"/>
          </p:cNvSpPr>
          <p:nvPr/>
        </p:nvSpPr>
        <p:spPr>
          <a:xfrm>
            <a:off x="6858000" y="1417320"/>
            <a:ext cx="4526280" cy="530352"/>
          </a:xfrm>
          <a:prstGeom prst="roundRect">
            <a:avLst>
              <a:gd name="adj" fmla="val 16667"/>
            </a:avLst>
          </a:prstGeom>
          <a:solidFill>
            <a:srgbClr val="DEF3EF"/>
          </a:solidFill>
          <a:ln w="10150" cap="flat" cmpd="sng">
            <a:solidFill>
              <a:srgbClr val="B9DED8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Google Shape;181;p5"/>
          <p:cNvSpPr>
            <a:spLocks noGrp="1"/>
          </p:cNvSpPr>
          <p:nvPr/>
        </p:nvSpPr>
        <p:spPr>
          <a:xfrm>
            <a:off x="7040880" y="1481328"/>
            <a:ext cx="416052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13355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FAIR workflow</a:t>
            </a:r>
            <a:endParaRPr b="1">
              <a:solidFill>
                <a:srgbClr val="133552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Google Shape;182;p5"/>
          <p:cNvSpPr>
            <a:spLocks noGrp="1"/>
          </p:cNvSpPr>
          <p:nvPr/>
        </p:nvSpPr>
        <p:spPr>
          <a:xfrm>
            <a:off x="822960" y="2029968"/>
            <a:ext cx="2057400" cy="713232"/>
          </a:xfrm>
          <a:prstGeom prst="rect">
            <a:avLst/>
          </a:prstGeom>
          <a:solidFill>
            <a:srgbClr val="FFFFFF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Google Shape;183;p5"/>
          <p:cNvSpPr>
            <a:spLocks noGrp="1"/>
          </p:cNvSpPr>
          <p:nvPr/>
        </p:nvSpPr>
        <p:spPr>
          <a:xfrm>
            <a:off x="932688" y="2235876"/>
            <a:ext cx="1828800" cy="283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33552"/>
                </a:solidFill>
              </a:rPr>
              <a:t>Що є об’єктом</a:t>
            </a:r>
            <a:r>
              <a:rPr sz="1600" b="1">
                <a:solidFill>
                  <a:srgbClr val="133552"/>
                </a:solidFill>
              </a:rPr>
              <a:t>?</a:t>
            </a:r>
            <a:endParaRPr sz="1600"/>
          </a:p>
        </p:txBody>
      </p:sp>
      <p:sp>
        <p:nvSpPr>
          <p:cNvPr id="21" name="Google Shape;184;p5"/>
          <p:cNvSpPr>
            <a:spLocks noGrp="1"/>
          </p:cNvSpPr>
          <p:nvPr/>
        </p:nvSpPr>
        <p:spPr>
          <a:xfrm>
            <a:off x="2971800" y="2029968"/>
            <a:ext cx="3794760" cy="713232"/>
          </a:xfrm>
          <a:prstGeom prst="rect">
            <a:avLst/>
          </a:prstGeom>
          <a:solidFill>
            <a:srgbClr val="FFFFFF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Google Shape;185;p5"/>
          <p:cNvSpPr>
            <a:spLocks noGrp="1"/>
          </p:cNvSpPr>
          <p:nvPr/>
        </p:nvSpPr>
        <p:spPr>
          <a:xfrm>
            <a:off x="3127248" y="2251265"/>
            <a:ext cx="3502152" cy="252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0">
                <a:solidFill>
                  <a:srgbClr val="233948"/>
                </a:solidFill>
              </a:rPr>
              <a:t>Набір даних</a:t>
            </a:r>
            <a:r>
              <a:rPr sz="1400" b="0">
                <a:solidFill>
                  <a:srgbClr val="233948"/>
                </a:solidFill>
              </a:rPr>
              <a:t> / </a:t>
            </a:r>
            <a:r>
              <a:rPr sz="1400" b="0">
                <a:solidFill>
                  <a:srgbClr val="233948"/>
                </a:solidFill>
              </a:rPr>
              <a:t>Колекція даних</a:t>
            </a:r>
            <a:endParaRPr sz="1400"/>
          </a:p>
        </p:txBody>
      </p:sp>
      <p:sp>
        <p:nvSpPr>
          <p:cNvPr id="25" name="Google Shape;186;p5"/>
          <p:cNvSpPr>
            <a:spLocks noGrp="1"/>
          </p:cNvSpPr>
          <p:nvPr/>
        </p:nvSpPr>
        <p:spPr>
          <a:xfrm>
            <a:off x="6858000" y="2029968"/>
            <a:ext cx="4526280" cy="713232"/>
          </a:xfrm>
          <a:prstGeom prst="rect">
            <a:avLst/>
          </a:prstGeom>
          <a:solidFill>
            <a:srgbClr val="FFFFFF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Google Shape;187;p5"/>
          <p:cNvSpPr>
            <a:spLocks noGrp="1"/>
          </p:cNvSpPr>
          <p:nvPr/>
        </p:nvSpPr>
        <p:spPr>
          <a:xfrm>
            <a:off x="7013448" y="2143543"/>
            <a:ext cx="4206240" cy="467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lvl="0">
              <a:buNone/>
            </a:pPr>
            <a:r>
              <a:rPr sz="1400"/>
              <a:t>Послідовність обчислювальних або аналітичних етапів та їхніх </a:t>
            </a:r>
            <a:r>
              <a:rPr sz="1400"/>
              <a:t>залежностей</a:t>
            </a:r>
            <a:endParaRPr sz="1400"/>
          </a:p>
        </p:txBody>
      </p:sp>
      <p:sp>
        <p:nvSpPr>
          <p:cNvPr id="29" name="Google Shape;188;p5"/>
          <p:cNvSpPr>
            <a:spLocks noGrp="1"/>
          </p:cNvSpPr>
          <p:nvPr/>
        </p:nvSpPr>
        <p:spPr>
          <a:xfrm>
            <a:off x="914400" y="3086100"/>
            <a:ext cx="2057400" cy="713232"/>
          </a:xfrm>
          <a:prstGeom prst="rect">
            <a:avLst/>
          </a:prstGeom>
          <a:solidFill>
            <a:srgbClr val="F6F9FA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</a:endParaRPr>
          </a:p>
        </p:txBody>
      </p:sp>
      <p:sp>
        <p:nvSpPr>
          <p:cNvPr id="31" name="Google Shape;189;p5"/>
          <p:cNvSpPr>
            <a:spLocks noGrp="1"/>
          </p:cNvSpPr>
          <p:nvPr/>
        </p:nvSpPr>
        <p:spPr>
          <a:xfrm>
            <a:off x="1024128" y="3307396"/>
            <a:ext cx="1828800" cy="252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133552"/>
                </a:solidFill>
              </a:rPr>
              <a:t>Що описується</a:t>
            </a:r>
            <a:r>
              <a:rPr sz="1400" b="1">
                <a:solidFill>
                  <a:srgbClr val="133552"/>
                </a:solidFill>
              </a:rPr>
              <a:t>?</a:t>
            </a:r>
            <a:endParaRPr sz="1400"/>
          </a:p>
        </p:txBody>
      </p:sp>
      <p:sp>
        <p:nvSpPr>
          <p:cNvPr id="33" name="Google Shape;190;p5"/>
          <p:cNvSpPr>
            <a:spLocks noGrp="1"/>
          </p:cNvSpPr>
          <p:nvPr/>
        </p:nvSpPr>
        <p:spPr>
          <a:xfrm>
            <a:off x="3063240" y="3086100"/>
            <a:ext cx="3794760" cy="713232"/>
          </a:xfrm>
          <a:prstGeom prst="rect">
            <a:avLst/>
          </a:prstGeom>
          <a:solidFill>
            <a:srgbClr val="F6F9FA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Google Shape;191;p5"/>
          <p:cNvSpPr>
            <a:spLocks noGrp="1"/>
          </p:cNvSpPr>
          <p:nvPr/>
        </p:nvSpPr>
        <p:spPr>
          <a:xfrm>
            <a:off x="3218688" y="3199675"/>
            <a:ext cx="3502152" cy="467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lvl="0">
              <a:buNone/>
            </a:pPr>
            <a:r>
              <a:rPr sz="1400"/>
              <a:t>Файли, змінні, формати, ліцензія, автор, ідентифікатори</a:t>
            </a:r>
            <a:endParaRPr sz="1400"/>
          </a:p>
        </p:txBody>
      </p:sp>
      <p:sp>
        <p:nvSpPr>
          <p:cNvPr id="37" name="Google Shape;192;p5"/>
          <p:cNvSpPr>
            <a:spLocks noGrp="1"/>
          </p:cNvSpPr>
          <p:nvPr/>
        </p:nvSpPr>
        <p:spPr>
          <a:xfrm>
            <a:off x="6949440" y="3086100"/>
            <a:ext cx="4526280" cy="713232"/>
          </a:xfrm>
          <a:prstGeom prst="rect">
            <a:avLst/>
          </a:prstGeom>
          <a:solidFill>
            <a:srgbClr val="F6F9FA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Google Shape;193;p5"/>
          <p:cNvSpPr>
            <a:spLocks noGrp="1"/>
          </p:cNvSpPr>
          <p:nvPr/>
        </p:nvSpPr>
        <p:spPr>
          <a:xfrm>
            <a:off x="7104888" y="3091953"/>
            <a:ext cx="4206240" cy="68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lvl="0">
              <a:buNone/>
            </a:pPr>
            <a:r>
              <a:rPr sz="1400"/>
              <a:t>вхідні та вихідні дані, програмне забезпечення, версії, параметри, середовище, порядок виконання та взаємозв’язки між етапами</a:t>
            </a:r>
            <a:endParaRPr sz="1400"/>
          </a:p>
        </p:txBody>
      </p:sp>
      <p:sp>
        <p:nvSpPr>
          <p:cNvPr id="41" name="Google Shape;194;p5"/>
          <p:cNvSpPr>
            <a:spLocks noGrp="1"/>
          </p:cNvSpPr>
          <p:nvPr/>
        </p:nvSpPr>
        <p:spPr>
          <a:xfrm>
            <a:off x="914400" y="4273111"/>
            <a:ext cx="2057400" cy="713232"/>
          </a:xfrm>
          <a:prstGeom prst="rect">
            <a:avLst/>
          </a:prstGeom>
          <a:solidFill>
            <a:srgbClr val="FFFFFF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" name="Google Shape;195;p5"/>
          <p:cNvSpPr>
            <a:spLocks noGrp="1"/>
          </p:cNvSpPr>
          <p:nvPr/>
        </p:nvSpPr>
        <p:spPr>
          <a:xfrm>
            <a:off x="1024128" y="4232798"/>
            <a:ext cx="1828800" cy="775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33552"/>
                </a:solidFill>
              </a:rPr>
              <a:t>Чим забезпечено повторне використання</a:t>
            </a:r>
            <a:r>
              <a:rPr sz="1600" b="1">
                <a:solidFill>
                  <a:srgbClr val="133552"/>
                </a:solidFill>
              </a:rPr>
              <a:t>?</a:t>
            </a:r>
            <a:endParaRPr sz="1600"/>
          </a:p>
        </p:txBody>
      </p:sp>
      <p:sp>
        <p:nvSpPr>
          <p:cNvPr id="45" name="Google Shape;196;p5"/>
          <p:cNvSpPr>
            <a:spLocks noGrp="1"/>
          </p:cNvSpPr>
          <p:nvPr/>
        </p:nvSpPr>
        <p:spPr>
          <a:xfrm>
            <a:off x="3063240" y="4273111"/>
            <a:ext cx="3794760" cy="713232"/>
          </a:xfrm>
          <a:prstGeom prst="rect">
            <a:avLst/>
          </a:prstGeom>
          <a:solidFill>
            <a:srgbClr val="FFFFFF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</a:endParaRPr>
          </a:p>
        </p:txBody>
      </p:sp>
      <p:sp>
        <p:nvSpPr>
          <p:cNvPr id="47" name="Google Shape;197;p5"/>
          <p:cNvSpPr>
            <a:spLocks noGrp="1"/>
          </p:cNvSpPr>
          <p:nvPr/>
        </p:nvSpPr>
        <p:spPr>
          <a:xfrm>
            <a:off x="3218688" y="4386687"/>
            <a:ext cx="3502152" cy="467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lvl="0">
              <a:buNone/>
            </a:pPr>
            <a:r>
              <a:rPr sz="1400"/>
              <a:t>Метадані + доступні файли + чітко визначена ліцензія</a:t>
            </a:r>
            <a:endParaRPr sz="2400"/>
          </a:p>
        </p:txBody>
      </p:sp>
      <p:sp>
        <p:nvSpPr>
          <p:cNvPr id="49" name="Google Shape;198;p5"/>
          <p:cNvSpPr>
            <a:spLocks noGrp="1"/>
          </p:cNvSpPr>
          <p:nvPr/>
        </p:nvSpPr>
        <p:spPr>
          <a:xfrm>
            <a:off x="6949440" y="4273111"/>
            <a:ext cx="4526280" cy="713232"/>
          </a:xfrm>
          <a:prstGeom prst="rect">
            <a:avLst/>
          </a:prstGeom>
          <a:solidFill>
            <a:srgbClr val="FFFFFF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" name="Google Shape;199;p5"/>
          <p:cNvSpPr>
            <a:spLocks noGrp="1"/>
          </p:cNvSpPr>
          <p:nvPr/>
        </p:nvSpPr>
        <p:spPr>
          <a:xfrm>
            <a:off x="7104888" y="4278964"/>
            <a:ext cx="4206240" cy="68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lvl="0">
              <a:buNone/>
            </a:pPr>
            <a:r>
              <a:rPr sz="1400"/>
              <a:t>Виконуваний або відтворюваний процес + метадані + походження даних + пов’язані дані/програмне забезпечення</a:t>
            </a:r>
            <a:endParaRPr sz="1400"/>
          </a:p>
        </p:txBody>
      </p:sp>
      <p:sp>
        <p:nvSpPr>
          <p:cNvPr id="53" name="Google Shape;200;p5"/>
          <p:cNvSpPr>
            <a:spLocks noGrp="1"/>
          </p:cNvSpPr>
          <p:nvPr/>
        </p:nvSpPr>
        <p:spPr>
          <a:xfrm>
            <a:off x="914400" y="5596129"/>
            <a:ext cx="2057400" cy="713232"/>
          </a:xfrm>
          <a:prstGeom prst="rect">
            <a:avLst/>
          </a:prstGeom>
          <a:solidFill>
            <a:srgbClr val="F6F9FA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5" name="Google Shape;201;p5"/>
          <p:cNvSpPr>
            <a:spLocks noGrp="1"/>
          </p:cNvSpPr>
          <p:nvPr/>
        </p:nvSpPr>
        <p:spPr>
          <a:xfrm>
            <a:off x="1024128" y="5678927"/>
            <a:ext cx="1828800" cy="529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33552"/>
                </a:solidFill>
              </a:rPr>
              <a:t>Що показує </a:t>
            </a:r>
            <a:r>
              <a:rPr sz="1600" b="1">
                <a:solidFill>
                  <a:srgbClr val="133552"/>
                </a:solidFill>
              </a:rPr>
              <a:t>провенанс</a:t>
            </a:r>
            <a:r>
              <a:rPr sz="1600" b="1">
                <a:solidFill>
                  <a:srgbClr val="133552"/>
                </a:solidFill>
              </a:rPr>
              <a:t>?</a:t>
            </a:r>
            <a:endParaRPr sz="1600"/>
          </a:p>
        </p:txBody>
      </p:sp>
      <p:sp>
        <p:nvSpPr>
          <p:cNvPr id="57" name="Google Shape;202;p5"/>
          <p:cNvSpPr>
            <a:spLocks noGrp="1"/>
          </p:cNvSpPr>
          <p:nvPr/>
        </p:nvSpPr>
        <p:spPr>
          <a:xfrm>
            <a:off x="3063240" y="5596129"/>
            <a:ext cx="3794760" cy="713232"/>
          </a:xfrm>
          <a:prstGeom prst="rect">
            <a:avLst/>
          </a:prstGeom>
          <a:solidFill>
            <a:srgbClr val="F6F9FA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" name="Google Shape;203;p5"/>
          <p:cNvSpPr>
            <a:spLocks noGrp="1"/>
          </p:cNvSpPr>
          <p:nvPr/>
        </p:nvSpPr>
        <p:spPr>
          <a:xfrm>
            <a:off x="3218688" y="5817426"/>
            <a:ext cx="3502152" cy="252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lvl="0">
              <a:buNone/>
            </a:pPr>
            <a:r>
              <a:rPr sz="1400"/>
              <a:t>Звідки походять ці дані</a:t>
            </a:r>
            <a:r>
              <a:rPr sz="1400" b="0">
                <a:solidFill>
                  <a:srgbClr val="233948"/>
                </a:solidFill>
              </a:rPr>
              <a:t>?</a:t>
            </a:r>
            <a:endParaRPr sz="1400"/>
          </a:p>
        </p:txBody>
      </p:sp>
      <p:sp>
        <p:nvSpPr>
          <p:cNvPr id="61" name="Google Shape;204;p5"/>
          <p:cNvSpPr>
            <a:spLocks noGrp="1"/>
          </p:cNvSpPr>
          <p:nvPr/>
        </p:nvSpPr>
        <p:spPr>
          <a:xfrm>
            <a:off x="6949440" y="5596129"/>
            <a:ext cx="4526280" cy="713232"/>
          </a:xfrm>
          <a:prstGeom prst="rect">
            <a:avLst/>
          </a:prstGeom>
          <a:solidFill>
            <a:srgbClr val="F6F9FA"/>
          </a:solidFill>
          <a:ln w="10150" cap="flat" cmpd="sng">
            <a:solidFill>
              <a:srgbClr val="D3DEE3"/>
            </a:solidFill>
            <a:prstDash val="solid"/>
            <a:miter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" name="Google Shape;205;p5"/>
          <p:cNvSpPr>
            <a:spLocks noGrp="1"/>
          </p:cNvSpPr>
          <p:nvPr/>
        </p:nvSpPr>
        <p:spPr>
          <a:xfrm>
            <a:off x="7104888" y="5601982"/>
            <a:ext cx="4206240" cy="68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18275" rIns="36575" bIns="18275" anchor="ctr">
            <a:spAutoFit/>
          </a:bodyPr>
          <a:lstStyle/>
          <a:p>
            <a:pPr lvl="0">
              <a:buNone/>
            </a:pPr>
            <a:r>
              <a:rPr sz="1400"/>
              <a:t>Як було отримано цей результат: на основі яких вхідних даних, за допомогою яких етапів і за яких умов?</a:t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7189076" y="2309410"/>
            <a:ext cx="45526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4000" b="1">
                <a:solidFill>
                  <a:srgbClr val="0070C0"/>
                </a:solidFill>
              </a:rPr>
              <a:t>УПРАВЛІННЯ ДАНИМИ ДОСЛІДЖЕНЬ</a:t>
            </a:r>
            <a:endParaRPr sz="4000" b="1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110" y="1100138"/>
            <a:ext cx="6904312" cy="43846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01" y="65926"/>
            <a:ext cx="2688023" cy="535505"/>
          </a:xfrm>
          <a:prstGeom prst="rect">
            <a:avLst/>
          </a:prstGeom>
        </p:spPr>
      </p:pic>
      <p:pic>
        <p:nvPicPr>
          <p:cNvPr id="7" name="Project logo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982941" y="43778"/>
            <a:ext cx="2623820" cy="9973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>
            <a:spLocks noGrp="1"/>
          </p:cNvSpPr>
          <p:nvPr/>
        </p:nvSpPr>
        <p:spPr>
          <a:xfrm>
            <a:off x="436880" y="1861375"/>
            <a:ext cx="982472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sz="2000" b="1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Управління даними досліджень </a:t>
            </a: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(</a:t>
            </a: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Research Data Management, </a:t>
            </a:r>
            <a:r>
              <a:rPr sz="2000" b="1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RDM</a:t>
            </a: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)</a:t>
            </a:r>
            <a:endParaRPr sz="2000" b="0" i="0">
              <a:solidFill>
                <a:srgbClr val="001D35"/>
              </a:solidFill>
              <a:latin typeface="Google Sans"/>
              <a:ea typeface="Google Sans"/>
              <a:cs typeface="Google Sans"/>
            </a:endParaRPr>
          </a:p>
          <a:p>
            <a:pPr>
              <a:spcAft>
                <a:spcPts val="600"/>
              </a:spcAft>
              <a:buNone/>
            </a:pP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 – </a:t>
            </a: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це </a:t>
            </a:r>
            <a:r>
              <a:rPr sz="2000" b="0" i="1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система заходів </a:t>
            </a: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для ефективного управління науковими даними протягом усього їхнього </a:t>
            </a:r>
            <a:r>
              <a:rPr sz="2000" b="1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життєвого циклу</a:t>
            </a: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: від планування збору даних, їх організації та зберігання під час дослідження до довгострокового збереження, обміну та повторного використання після його завершення.</a:t>
            </a:r>
            <a:endParaRPr sz="2000" b="0" i="0">
              <a:solidFill>
                <a:srgbClr val="001D35"/>
              </a:solidFill>
              <a:latin typeface="Google Sans"/>
              <a:ea typeface="Google Sans"/>
              <a:cs typeface="Google Sans"/>
            </a:endParaRPr>
          </a:p>
          <a:p>
            <a:pPr>
              <a:spcAft>
                <a:spcPts val="600"/>
              </a:spcAft>
              <a:buNone/>
            </a:pPr>
            <a:endParaRPr sz="2000" b="0" i="0">
              <a:solidFill>
                <a:srgbClr val="001D35"/>
              </a:solidFill>
              <a:latin typeface="Google Sans"/>
              <a:ea typeface="Google Sans"/>
              <a:cs typeface="Google Sans"/>
            </a:endParaRPr>
          </a:p>
          <a:p>
            <a:pPr>
              <a:spcAft>
                <a:spcPts val="600"/>
              </a:spcAft>
              <a:buNone/>
            </a:pPr>
            <a:r>
              <a:rPr sz="2000" b="1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Головна мета </a:t>
            </a:r>
            <a:r>
              <a:rPr sz="2000" b="1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RDM </a:t>
            </a:r>
            <a:endParaRPr sz="2000" b="1" i="0">
              <a:solidFill>
                <a:srgbClr val="001D35"/>
              </a:solidFill>
              <a:latin typeface="Google Sans"/>
              <a:ea typeface="Google Sans"/>
              <a:cs typeface="Google Sans"/>
            </a:endParaRPr>
          </a:p>
          <a:p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– </a:t>
            </a: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забезпечити, щоб дані були безпечними, стійкими, доступними для пошуку, розуміння та використання </a:t>
            </a:r>
            <a:r>
              <a:rPr sz="2000" b="0" i="0">
                <a:solidFill>
                  <a:srgbClr val="001D35"/>
                </a:solidFill>
                <a:latin typeface="Google Sans"/>
                <a:ea typeface="Google Sans"/>
                <a:cs typeface="Google Sans"/>
              </a:rPr>
              <a:t>. </a:t>
            </a:r>
            <a:endParaRPr sz="2000"/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498402" y="192536"/>
            <a:ext cx="97016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Управління даними досліджень</a:t>
            </a:r>
            <a:endParaRPr sz="3200" b="1">
              <a:solidFill>
                <a:srgbClr val="0070C0"/>
              </a:solidFill>
            </a:endParaRPr>
          </a:p>
          <a:p>
            <a:r>
              <a:rPr sz="3200" b="1">
                <a:solidFill>
                  <a:srgbClr val="0070C0"/>
                </a:solidFill>
              </a:rPr>
              <a:t>(</a:t>
            </a:r>
            <a:r>
              <a:rPr sz="3200" b="1">
                <a:solidFill>
                  <a:srgbClr val="0070C0"/>
                </a:solidFill>
              </a:rPr>
              <a:t>Research Data Management, RDM) </a:t>
            </a:r>
            <a:endParaRPr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809528" y="282725"/>
            <a:ext cx="97016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ІСТОРИЧНІ ВИТОКИ ПЛАНУ УПРАВЛІННЯ ДАНИМИ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590843" y="1631798"/>
            <a:ext cx="11010314" cy="3362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500"/>
              </a:spcAft>
              <a:buFont typeface="Wingdings" panose="05000000000000000000"/>
              <a:buChar char="q"/>
            </a:pPr>
            <a:r>
              <a:rPr sz="2000"/>
              <a:t>Ідея </a:t>
            </a:r>
            <a:r>
              <a:rPr sz="2000" b="1"/>
              <a:t>Data Management Plan</a:t>
            </a:r>
            <a:r>
              <a:rPr sz="2000"/>
              <a:t> (плану управління даними) сформувалась у США наприкінці 2000-х. </a:t>
            </a:r>
            <a:endParaRPr sz="2000"/>
          </a:p>
          <a:p>
            <a:pPr marL="342900" lvl="0" indent="-342900">
              <a:buFont typeface="Wingdings" panose="05000000000000000000"/>
              <a:buChar char="q"/>
            </a:pPr>
            <a:r>
              <a:rPr sz="2000" b="1"/>
              <a:t>2006 рік</a:t>
            </a:r>
            <a:r>
              <a:rPr sz="2000"/>
              <a:t> – перші рекомендації з боку деяких наукових бібліотек і центрів досліджень, які зіштовхнулися з проблемою збереження великих обсягів наукових даних.</a:t>
            </a:r>
            <a:endParaRPr sz="2000"/>
          </a:p>
          <a:p>
            <a:pPr marL="342900" lvl="0" indent="-342900">
              <a:buFont typeface="Wingdings" panose="05000000000000000000"/>
              <a:buChar char="q"/>
            </a:pPr>
            <a:endParaRPr sz="2000"/>
          </a:p>
          <a:p>
            <a:pPr marL="342900" lvl="0" indent="-342900">
              <a:buFont typeface="Wingdings" panose="05000000000000000000"/>
              <a:buChar char="q"/>
            </a:pPr>
            <a:r>
              <a:rPr sz="2000" b="1"/>
              <a:t>2011 рік</a:t>
            </a:r>
            <a:r>
              <a:rPr sz="2000"/>
              <a:t> – </a:t>
            </a:r>
            <a:r>
              <a:rPr sz="2000" b="1"/>
              <a:t>Національний науковий фонд США (NSF)</a:t>
            </a:r>
            <a:r>
              <a:rPr sz="2000"/>
              <a:t> зробив DMP обов’язковою частиною всіх заявок на фінансування.</a:t>
            </a:r>
            <a:endParaRPr sz="2000"/>
          </a:p>
          <a:p>
            <a:pPr marL="355600" lvl="0">
              <a:buNone/>
            </a:pPr>
            <a:r>
              <a:rPr sz="2000" i="1"/>
              <a:t>Це вважають офіційною відправною точкою практики у світовому масштабі</a:t>
            </a:r>
            <a:r>
              <a:rPr sz="2000"/>
              <a:t>.</a:t>
            </a:r>
            <a:endParaRPr sz="2000"/>
          </a:p>
          <a:p>
            <a:pPr marL="342900" lvl="0" indent="-342900">
              <a:buFont typeface="Wingdings" panose="05000000000000000000"/>
              <a:buChar char="q"/>
            </a:pPr>
            <a:endParaRPr sz="2000"/>
          </a:p>
          <a:p>
            <a:pPr marL="342900" lvl="0" indent="-342900">
              <a:buFont typeface="Wingdings" panose="05000000000000000000"/>
              <a:buChar char="q"/>
            </a:pPr>
            <a:r>
              <a:rPr sz="2000"/>
              <a:t>Пізніше практика набула поширення у Великій Британії (EPSRC, UKRI), Нідерландах, Австралії, Канаді, а після 2016 року — і в ЄС через програму </a:t>
            </a:r>
            <a:r>
              <a:rPr sz="2000" b="1"/>
              <a:t>Horizon</a:t>
            </a:r>
            <a:r>
              <a:rPr sz="2000" b="1"/>
              <a:t> 2020</a:t>
            </a:r>
            <a:r>
              <a:rPr sz="2000"/>
              <a:t>,  нині — </a:t>
            </a:r>
            <a:r>
              <a:rPr sz="2000" b="1"/>
              <a:t>Horizon</a:t>
            </a:r>
            <a:r>
              <a:rPr sz="2000" b="1"/>
              <a:t> </a:t>
            </a:r>
            <a:r>
              <a:rPr sz="2000" b="1"/>
              <a:t>Europe</a:t>
            </a:r>
            <a:r>
              <a:rPr sz="2000"/>
              <a:t>.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536378" y="111025"/>
            <a:ext cx="97016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Життєвий цикл наукових (дослідницьких) даних</a:t>
            </a:r>
            <a:endParaRPr sz="3200" b="1">
              <a:solidFill>
                <a:srgbClr val="0070C0"/>
              </a:solidFill>
            </a:endParaRPr>
          </a:p>
        </p:txBody>
      </p:sp>
      <p:graphicFrame>
        <p:nvGraphicFramePr>
          <p:cNvPr id="5" name="Таблиця 4"/>
          <p:cNvGraphicFramePr/>
          <p:nvPr/>
        </p:nvGraphicFramePr>
        <p:xfrm>
          <a:off x="536378" y="926486"/>
          <a:ext cx="10856836" cy="540074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426022"/>
                <a:gridCol w="7430814"/>
              </a:tblGrid>
              <a:tr h="3454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/>
                        <a:t>Етап</a:t>
                      </a:r>
                      <a:endParaRPr sz="1800" b="1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/>
                        <a:t>Зміст</a:t>
                      </a:r>
                      <a:endParaRPr sz="1800" b="1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517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1. Планування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Визначення видів даних та процесу управління ними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  <a:tr h="68317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2. Створення / Збір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Отримання первинних даних шляхом експериментів, вимірювань, опитувань, моделювання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  <a:tr h="54095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3. Обробка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Первинна очистка, структурування, перетворення даних у придатний формат, кодування змінних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  <a:tr h="54095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4. Аналіз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Використання методів та інструментів для інтерпретації даних (статистичний аналіз, моделювання тощо)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  <a:tr h="66188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5. Документування / Опис (Метадані)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Опис даних за стандартами метаданих - документування контексту, методів, походження, щоб інші могли зрозуміти і повторити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  <a:tr h="4204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6. Зберігання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Організація даних у захищених і стабільних системах  (</a:t>
                      </a:r>
                      <a:r>
                        <a:rPr sz="1800"/>
                        <a:t>репозитаріях</a:t>
                      </a:r>
                      <a:r>
                        <a:rPr sz="1800"/>
                        <a:t>)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  <a:tr h="52157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7. Поширення / Публікація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Надання доступу до даних для інших дослідників і суспільства (через відкриті </a:t>
                      </a:r>
                      <a:r>
                        <a:rPr sz="1800"/>
                        <a:t>репозитарії</a:t>
                      </a:r>
                      <a:r>
                        <a:rPr sz="1800"/>
                        <a:t>, журнали з відкритим доступом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  <a:tr h="42028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8. Повторне використання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Дані застосовуються у нових дослідженнях чи </a:t>
                      </a:r>
                      <a:r>
                        <a:rPr sz="1800"/>
                        <a:t>валідації</a:t>
                      </a:r>
                      <a:r>
                        <a:rPr sz="1800"/>
                        <a:t> результатів, в освіті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  <a:tr h="7147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/>
                        <a:t>9. Архівування / Довготривале збереження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800"/>
                        <a:t>Забезпечення доступності та цілісності даних у перспективі (через цифрові архіви, національні дата-центри</a:t>
                      </a:r>
                      <a:endParaRPr sz="1800" kern="1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3273</Words>
  <Application>WPS Presentation</Application>
  <PresentationFormat>Converted Presentation</PresentationFormat>
  <Paragraphs>104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SimSun</vt:lpstr>
      <vt:lpstr>Wingdings</vt:lpstr>
      <vt:lpstr>Arial</vt:lpstr>
      <vt:lpstr>Google Sans</vt:lpstr>
      <vt:lpstr>Segoe Print</vt:lpstr>
      <vt:lpstr>Wingdings</vt:lpstr>
      <vt:lpstr>Times New Roman</vt:lpstr>
      <vt:lpstr>Calibri</vt:lpstr>
      <vt:lpstr>Microsoft YaHei</vt:lpstr>
      <vt:lpstr>Arial Unicode MS</vt:lpstr>
      <vt:lpstr>Calibri Light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Andrey Shevchenko</cp:lastModifiedBy>
  <cp:revision>1</cp:revision>
  <dcterms:created xsi:type="dcterms:W3CDTF">2026-10-18T12:56:49Z</dcterms:created>
  <dcterms:modified xsi:type="dcterms:W3CDTF">2026-10-18T12:56:49Z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178569A65FF14FBCA05EB850DE04873A_13</vt:lpwstr>
  </property>
  <property fmtid="{D5CDD505-2E9C-101B-9397-08002B2CF9AE}" pid="3" name="KSOProductBuildVer">
    <vt:lpwstr>1033-12.1.0.29162</vt:lpwstr>
  </property>
</Properties>
</file>