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/>
      <p:sp>
        <p:nvSpPr>
          <p:cNvPr id="2" name="Місце для дати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/>
        </p:txBody>
      </p:sp>
      <p:sp>
        <p:nvSpPr>
          <p:cNvPr id="4" name="Місце для тексту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idx="1" hasCustomPrompt="1"/>
          </p:nvPr>
        </p:nvSpPr>
        <p:spPr/>
        <p:txBody>
          <a:bodyPr vert="eaVert"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/>
      <p:sp>
        <p:nvSpPr>
          <p:cNvPr id="2" name="Вертикальний заголовок 1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0AB56-25D4-422E-B168-53A3F5702A20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s://creativecommons.org/chooser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1177679" y="1849228"/>
            <a:ext cx="99880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4000" b="1">
                <a:solidFill>
                  <a:srgbClr val="0070C0"/>
                </a:solidFill>
              </a:rPr>
              <a:t>FAIR</a:t>
            </a:r>
            <a:r>
              <a:rPr sz="4000" b="1">
                <a:solidFill>
                  <a:srgbClr val="0070C0"/>
                </a:solidFill>
              </a:rPr>
              <a:t>  ДАНІ ТА</a:t>
            </a:r>
            <a:endParaRPr sz="4000" b="1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sz="4000" b="1">
                <a:solidFill>
                  <a:srgbClr val="0070C0"/>
                </a:solidFill>
              </a:rPr>
              <a:t>УПРАВЛІННЯ ДОСЛІДНИЦЬКИМИ ДАНИМИ</a:t>
            </a:r>
            <a:endParaRPr sz="4000" b="1">
              <a:solidFill>
                <a:srgbClr val="0070C0"/>
              </a:solidFill>
            </a:endParaRPr>
          </a:p>
        </p:txBody>
      </p:sp>
      <p:sp>
        <p:nvSpPr>
          <p:cNvPr id="7" name="TextBox 6"/>
          <p:cNvSpPr>
            <a:spLocks noGrp="1"/>
          </p:cNvSpPr>
          <p:nvPr/>
        </p:nvSpPr>
        <p:spPr>
          <a:xfrm>
            <a:off x="7455127" y="4347052"/>
            <a:ext cx="446800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2400" b="1">
                <a:solidFill>
                  <a:srgbClr val="0070C0"/>
                </a:solidFill>
              </a:rPr>
              <a:t>Лідія Гладченко</a:t>
            </a:r>
            <a:endParaRPr sz="2400" b="1">
              <a:solidFill>
                <a:srgbClr val="0070C0"/>
              </a:solidFill>
            </a:endParaRPr>
          </a:p>
          <a:p>
            <a:r>
              <a:rPr sz="1600">
                <a:solidFill>
                  <a:srgbClr val="0070C0"/>
                </a:solidFill>
              </a:rPr>
              <a:t>к.е.н</a:t>
            </a:r>
            <a:r>
              <a:rPr sz="1600">
                <a:solidFill>
                  <a:srgbClr val="0070C0"/>
                </a:solidFill>
              </a:rPr>
              <a:t>., доцент</a:t>
            </a:r>
            <a:endParaRPr sz="1600">
              <a:solidFill>
                <a:srgbClr val="0070C0"/>
              </a:solidFill>
            </a:endParaRPr>
          </a:p>
          <a:p>
            <a:r>
              <a:rPr sz="1600">
                <a:solidFill>
                  <a:srgbClr val="0070C0"/>
                </a:solidFill>
              </a:rPr>
              <a:t>Лабораторія екосистем відкритих інновацій, КАУ</a:t>
            </a:r>
            <a:endParaRPr sz="160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3929" y="6014771"/>
            <a:ext cx="743578" cy="6838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375" y="6139503"/>
            <a:ext cx="1180161" cy="4723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 l="27508" r="27304"/>
          <a:stretch>
            <a:fillRect/>
          </a:stretch>
        </p:blipFill>
        <p:spPr>
          <a:xfrm>
            <a:off x="148301" y="5601868"/>
            <a:ext cx="896292" cy="11157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782" y="6159730"/>
            <a:ext cx="941147" cy="4888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01" y="65926"/>
            <a:ext cx="2688023" cy="535505"/>
          </a:xfrm>
          <a:prstGeom prst="rect">
            <a:avLst/>
          </a:prstGeom>
        </p:spPr>
      </p:pic>
      <p:pic>
        <p:nvPicPr>
          <p:cNvPr id="13" name="Project logo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48301" y="617050"/>
            <a:ext cx="2623820" cy="997391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4277360" y="3259455"/>
            <a:ext cx="4441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uk-UA">
                <a:solidFill>
                  <a:srgbClr val="0070C0"/>
                </a:solidFill>
              </a:rPr>
              <a:t>Навчальний курс -2026</a:t>
            </a:r>
            <a:endParaRPr lang="uk-UA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7172960" y="2561659"/>
            <a:ext cx="42850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4000" b="1">
                <a:solidFill>
                  <a:srgbClr val="0070C0"/>
                </a:solidFill>
              </a:rPr>
              <a:t>FAIR</a:t>
            </a:r>
            <a:r>
              <a:rPr sz="4000" b="1">
                <a:solidFill>
                  <a:srgbClr val="0070C0"/>
                </a:solidFill>
              </a:rPr>
              <a:t>  ДАНІ</a:t>
            </a:r>
            <a:endParaRPr sz="4000" b="1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68183"/>
            <a:ext cx="6756763" cy="40027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01" y="65926"/>
            <a:ext cx="2688023" cy="535505"/>
          </a:xfrm>
          <a:prstGeom prst="rect">
            <a:avLst/>
          </a:prstGeom>
        </p:spPr>
      </p:pic>
      <p:pic>
        <p:nvPicPr>
          <p:cNvPr id="6" name="Project logo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982941" y="43778"/>
            <a:ext cx="2623820" cy="9973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416560" y="848569"/>
            <a:ext cx="936752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/>
              <a:t>FAIR </a:t>
            </a:r>
            <a:r>
              <a:rPr sz="2000" b="1"/>
              <a:t>дані  </a:t>
            </a:r>
            <a:r>
              <a:rPr sz="2000"/>
              <a:t>- це структуровані, документовані, ліцензовані цифрові дані, які організовані та керовані у такий спосіб, що </a:t>
            </a:r>
            <a:r>
              <a:rPr sz="2000" b="1">
                <a:solidFill>
                  <a:srgbClr val="0070C0"/>
                </a:solidFill>
              </a:rPr>
              <a:t>максимізує їхню наукову цінність</a:t>
            </a:r>
            <a:r>
              <a:rPr sz="2000"/>
              <a:t> та можливість використання як людьми, так і комп’ютерними системами.</a:t>
            </a:r>
            <a:endParaRPr sz="2000"/>
          </a:p>
          <a:p>
            <a:endParaRPr sz="2000"/>
          </a:p>
          <a:p>
            <a:r>
              <a:rPr sz="2000" b="1"/>
              <a:t>FAIR </a:t>
            </a:r>
            <a:r>
              <a:rPr sz="2000" b="1"/>
              <a:t>дані </a:t>
            </a:r>
            <a:r>
              <a:rPr sz="2000"/>
              <a:t>–цифрові дані, що відповідають принципам </a:t>
            </a:r>
            <a:r>
              <a:rPr sz="2000" i="1">
                <a:solidFill>
                  <a:schemeClr val="accent5">
                    <a:lumMod val="75000"/>
                  </a:schemeClr>
                </a:solidFill>
              </a:rPr>
              <a:t>знаходжунваності</a:t>
            </a:r>
            <a:r>
              <a:rPr sz="2000" i="1">
                <a:solidFill>
                  <a:schemeClr val="accent5">
                    <a:lumMod val="75000"/>
                  </a:schemeClr>
                </a:solidFill>
              </a:rPr>
              <a:t>, доступності, </a:t>
            </a:r>
            <a:r>
              <a:rPr sz="2000" i="1">
                <a:solidFill>
                  <a:schemeClr val="accent5">
                    <a:lumMod val="75000"/>
                  </a:schemeClr>
                </a:solidFill>
              </a:rPr>
              <a:t>інтероперабельності</a:t>
            </a:r>
            <a:r>
              <a:rPr sz="2000" i="1">
                <a:solidFill>
                  <a:schemeClr val="accent5">
                    <a:lumMod val="75000"/>
                  </a:schemeClr>
                </a:solidFill>
              </a:rPr>
              <a:t> та повторного використання</a:t>
            </a:r>
            <a:r>
              <a:rPr sz="2000"/>
              <a:t>:</a:t>
            </a:r>
            <a:endParaRPr sz="2000"/>
          </a:p>
          <a:p>
            <a:endParaRPr sz="2000"/>
          </a:p>
          <a:p>
            <a:pPr marL="742950" lvl="1" indent="-285750">
              <a:buFont typeface="Wingdings" panose="05000000000000000000"/>
              <a:buChar char="Ø"/>
            </a:pPr>
            <a:r>
              <a:rPr sz="2000"/>
              <a:t>FAIR </a:t>
            </a:r>
            <a:r>
              <a:rPr sz="2000"/>
              <a:t>дані легко знаходяться, їх можна багаторазово використовувати</a:t>
            </a:r>
            <a:endParaRPr sz="2000"/>
          </a:p>
          <a:p>
            <a:pPr marL="742950" lvl="1" indent="-285750">
              <a:buFont typeface="Wingdings" panose="05000000000000000000"/>
              <a:buChar char="Ø"/>
            </a:pPr>
            <a:r>
              <a:rPr sz="2000"/>
              <a:t>FAIR </a:t>
            </a:r>
            <a:r>
              <a:rPr sz="2000"/>
              <a:t>дані сприяють вищому рівню </a:t>
            </a:r>
            <a:r>
              <a:rPr sz="2000"/>
              <a:t>цитованості</a:t>
            </a:r>
            <a:endParaRPr sz="2000"/>
          </a:p>
          <a:p>
            <a:pPr marL="742950" lvl="1" indent="-285750">
              <a:buFont typeface="Wingdings" panose="05000000000000000000"/>
              <a:buChar char="Ø"/>
            </a:pPr>
            <a:r>
              <a:rPr sz="2000"/>
              <a:t>FAIR </a:t>
            </a:r>
            <a:r>
              <a:rPr sz="2000"/>
              <a:t>дані є вимогою </a:t>
            </a:r>
            <a:r>
              <a:rPr sz="2000"/>
              <a:t>грантодавців</a:t>
            </a:r>
            <a:r>
              <a:rPr sz="2000"/>
              <a:t> і журналів</a:t>
            </a:r>
            <a:endParaRPr sz="2000"/>
          </a:p>
          <a:p>
            <a:pPr marL="742950" lvl="1" indent="-285750">
              <a:buFont typeface="Wingdings" panose="05000000000000000000"/>
              <a:buChar char="Ø"/>
            </a:pPr>
            <a:r>
              <a:rPr sz="2000"/>
              <a:t>FAIR </a:t>
            </a:r>
            <a:r>
              <a:rPr sz="2000"/>
              <a:t>дані відповідають концепції відкритої науки і забезпечують відтворюваність досліджень і довіру до їх результатів</a:t>
            </a:r>
            <a:endParaRPr sz="2000"/>
          </a:p>
          <a:p>
            <a:r>
              <a:rPr sz="2000"/>
              <a:t> </a:t>
            </a:r>
            <a:endParaRPr sz="2000"/>
          </a:p>
          <a:p>
            <a:r>
              <a:rPr sz="2000" b="1">
                <a:highlight>
                  <a:srgbClr val="C5F2F1"/>
                </a:highlight>
              </a:rPr>
              <a:t>FAIR</a:t>
            </a:r>
            <a:r>
              <a:rPr sz="2000" b="1">
                <a:highlight>
                  <a:srgbClr val="C5F2F1"/>
                </a:highlight>
              </a:rPr>
              <a:t> дані  не тотожні в</a:t>
            </a:r>
            <a:r>
              <a:rPr sz="2000" b="1">
                <a:highlight>
                  <a:srgbClr val="C5F2F1"/>
                </a:highlight>
              </a:rPr>
              <a:t>ідкритим</a:t>
            </a:r>
            <a:r>
              <a:rPr sz="2000" b="1">
                <a:highlight>
                  <a:srgbClr val="C5F2F1"/>
                </a:highlight>
              </a:rPr>
              <a:t> </a:t>
            </a:r>
            <a:r>
              <a:rPr sz="2000" b="1">
                <a:highlight>
                  <a:srgbClr val="C5F2F1"/>
                </a:highlight>
              </a:rPr>
              <a:t>даним</a:t>
            </a:r>
            <a:r>
              <a:rPr sz="2000" b="1"/>
              <a:t> </a:t>
            </a:r>
            <a:endParaRPr sz="2000" b="1"/>
          </a:p>
          <a:p>
            <a:pPr marL="800100" lvl="1" indent="-342900">
              <a:buFont typeface="Wingdings" panose="05000000000000000000"/>
              <a:buChar char="Ø"/>
            </a:pPr>
            <a:r>
              <a:rPr sz="2000" b="1"/>
              <a:t>Відкриті</a:t>
            </a:r>
            <a:r>
              <a:rPr sz="2000" b="1"/>
              <a:t> </a:t>
            </a:r>
            <a:r>
              <a:rPr sz="2000" b="1"/>
              <a:t>дані</a:t>
            </a:r>
            <a:r>
              <a:rPr sz="2000" b="1"/>
              <a:t> </a:t>
            </a:r>
            <a:r>
              <a:rPr sz="2000" b="1"/>
              <a:t>(</a:t>
            </a:r>
            <a:r>
              <a:rPr sz="2000" b="1"/>
              <a:t>Open Data)</a:t>
            </a:r>
            <a:r>
              <a:rPr sz="2000"/>
              <a:t> – фокус уваги на легкому доступі</a:t>
            </a:r>
            <a:endParaRPr sz="2000"/>
          </a:p>
          <a:p>
            <a:pPr marL="800100" lvl="1" indent="-342900">
              <a:buFont typeface="Wingdings" panose="05000000000000000000"/>
              <a:buChar char="Ø"/>
            </a:pPr>
            <a:r>
              <a:rPr sz="2000" b="1"/>
              <a:t>FAIR</a:t>
            </a:r>
            <a:r>
              <a:rPr sz="2000" b="1"/>
              <a:t> дані</a:t>
            </a:r>
            <a:r>
              <a:rPr sz="2000"/>
              <a:t> - дані, які організовані так, щоб їх </a:t>
            </a:r>
            <a:r>
              <a:rPr sz="2000" b="1"/>
              <a:t>можна було знайти, зрозуміти й повторно використати</a:t>
            </a:r>
            <a:r>
              <a:rPr sz="2000"/>
              <a:t>, незалежно від рівня відкритості</a:t>
            </a:r>
            <a:endParaRPr sz="2000"/>
          </a:p>
          <a:p>
            <a:pPr marL="0" lvl="1">
              <a:buNone/>
            </a:pPr>
            <a:endParaRPr sz="2000"/>
          </a:p>
          <a:p>
            <a:pPr marL="0" lvl="1">
              <a:buNone/>
            </a:pPr>
            <a:r>
              <a:rPr sz="2000" b="1">
                <a:highlight>
                  <a:srgbClr val="C5F2F1"/>
                </a:highlight>
              </a:rPr>
              <a:t>Принцип відкритих даних: «</a:t>
            </a:r>
            <a:r>
              <a:rPr sz="2000" b="1">
                <a:highlight>
                  <a:srgbClr val="C5F2F1"/>
                </a:highlight>
              </a:rPr>
              <a:t>as open as possible, as closed as necessary</a:t>
            </a:r>
            <a:r>
              <a:rPr sz="2000" b="1">
                <a:highlight>
                  <a:srgbClr val="C5F2F1"/>
                </a:highlight>
              </a:rPr>
              <a:t>»</a:t>
            </a:r>
            <a:endParaRPr sz="2000">
              <a:highlight>
                <a:srgbClr val="C5F2F1"/>
              </a:highlight>
            </a:endParaRPr>
          </a:p>
        </p:txBody>
      </p:sp>
      <p:sp>
        <p:nvSpPr>
          <p:cNvPr id="5" name="TextBox 4"/>
          <p:cNvSpPr>
            <a:spLocks noGrp="1"/>
          </p:cNvSpPr>
          <p:nvPr/>
        </p:nvSpPr>
        <p:spPr>
          <a:xfrm>
            <a:off x="416560" y="263794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FAIR</a:t>
            </a:r>
            <a:r>
              <a:rPr sz="3200" b="1">
                <a:solidFill>
                  <a:srgbClr val="0070C0"/>
                </a:solidFill>
              </a:rPr>
              <a:t> ДАНІ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9784080" y="3026380"/>
            <a:ext cx="240792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1" u="none" strike="noStrike" baseline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Довідково:</a:t>
            </a:r>
            <a:endParaRPr sz="1600" b="0" i="1" u="none" strike="noStrike" baseline="0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r>
              <a:rPr sz="1600" b="1" i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Відкриті дані </a:t>
            </a:r>
            <a:r>
              <a:rPr sz="1600" i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– </a:t>
            </a:r>
            <a:r>
              <a:rPr sz="1600" b="0" i="1" u="none" strike="noStrike" baseline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оприлюднені у цифровому вигляді дані, отримані в ході дослідження, з можливістю будь-якому користувачеві їх завантажувати, копіювати, повторно обробляти для будь-яких цілей без фінансових, юридичних або технічних перешкод </a:t>
            </a:r>
            <a:endParaRPr sz="1600" i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629920" y="239353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ПРИНЦИПИ </a:t>
            </a:r>
            <a:r>
              <a:rPr sz="3200" b="1">
                <a:solidFill>
                  <a:srgbClr val="0070C0"/>
                </a:solidFill>
              </a:rPr>
              <a:t>FAIR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754087" y="2551920"/>
            <a:ext cx="1023215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sz="2000" b="1">
                <a:solidFill>
                  <a:srgbClr val="0070C0"/>
                </a:solidFill>
              </a:rPr>
              <a:t>Findability</a:t>
            </a:r>
            <a:r>
              <a:rPr sz="2000"/>
              <a:t> – </a:t>
            </a:r>
            <a:r>
              <a:rPr sz="2000"/>
              <a:t>відшукуваність</a:t>
            </a:r>
            <a:r>
              <a:rPr sz="2000"/>
              <a:t> даних – легко знайти людям та комп’ютерним системам</a:t>
            </a:r>
            <a:endParaRPr sz="2000"/>
          </a:p>
          <a:p>
            <a:endParaRPr sz="2000"/>
          </a:p>
          <a:p>
            <a:pPr marL="358775">
              <a:buNone/>
            </a:pPr>
            <a:r>
              <a:rPr sz="2000"/>
              <a:t>Метаданим присвоюється </a:t>
            </a:r>
            <a:r>
              <a:rPr sz="2000"/>
              <a:t>глобально</a:t>
            </a:r>
            <a:r>
              <a:rPr sz="2000"/>
              <a:t> унікальний ідентифікатор (</a:t>
            </a:r>
            <a:r>
              <a:rPr sz="2000"/>
              <a:t>DOI</a:t>
            </a:r>
            <a:r>
              <a:rPr sz="2000"/>
              <a:t>)</a:t>
            </a:r>
            <a:endParaRPr sz="2000"/>
          </a:p>
          <a:p>
            <a:pPr marL="358775">
              <a:buNone/>
            </a:pPr>
            <a:r>
              <a:rPr sz="2000"/>
              <a:t>Дані описуються за допомогою детальних та повних метаданих</a:t>
            </a:r>
            <a:endParaRPr sz="2000"/>
          </a:p>
          <a:p>
            <a:pPr marL="358775">
              <a:buNone/>
            </a:pPr>
            <a:r>
              <a:rPr sz="2000"/>
              <a:t>Метадані реєструються або індексуються в пошуковому ресурсі</a:t>
            </a:r>
            <a:endParaRPr sz="2000"/>
          </a:p>
          <a:p>
            <a:pPr marL="358775">
              <a:buNone/>
            </a:pPr>
            <a:r>
              <a:rPr sz="2000"/>
              <a:t>Метадані визначають </a:t>
            </a:r>
            <a:r>
              <a:rPr sz="2000"/>
              <a:t>індетифікатор</a:t>
            </a:r>
            <a:r>
              <a:rPr sz="2000"/>
              <a:t> даних</a:t>
            </a:r>
            <a:endParaRPr sz="2000"/>
          </a:p>
          <a:p>
            <a:endParaRPr sz="2000"/>
          </a:p>
          <a:p>
            <a:pPr lvl="0">
              <a:buNone/>
            </a:pPr>
            <a:r>
              <a:rPr sz="2000" b="1">
                <a:solidFill>
                  <a:srgbClr val="0070C0"/>
                </a:solidFill>
              </a:rPr>
              <a:t>Accessibility</a:t>
            </a:r>
            <a:r>
              <a:rPr sz="2000"/>
              <a:t> – доступність, збереження та можливість завантаження.</a:t>
            </a:r>
            <a:endParaRPr sz="2000"/>
          </a:p>
          <a:p>
            <a:pPr marL="360680">
              <a:buNone/>
            </a:pPr>
            <a:r>
              <a:rPr sz="2000"/>
              <a:t>Метадані можна знайти за їх ідентифікатором за допомогою стандартизованого протоколу зв’язку</a:t>
            </a:r>
            <a:endParaRPr sz="2000"/>
          </a:p>
          <a:p>
            <a:pPr marL="360680">
              <a:buNone/>
            </a:pPr>
            <a:r>
              <a:rPr sz="2000"/>
              <a:t>Протокол є відкритим, безкоштовним та універсально реалізованим</a:t>
            </a:r>
            <a:endParaRPr sz="2000"/>
          </a:p>
          <a:p>
            <a:pPr marL="360680">
              <a:buNone/>
            </a:pPr>
            <a:r>
              <a:rPr sz="2000"/>
              <a:t>Протокол передбачає процедуру автентифікації та авторизації, де це необхідно</a:t>
            </a:r>
            <a:endParaRPr sz="2000"/>
          </a:p>
          <a:p>
            <a:pPr marL="360680">
              <a:buNone/>
            </a:pPr>
            <a:r>
              <a:rPr sz="2000"/>
              <a:t>Метадані є доступними, навіть коли дані більше не є доступними</a:t>
            </a:r>
            <a:endParaRPr sz="2000"/>
          </a:p>
        </p:txBody>
      </p:sp>
      <p:sp>
        <p:nvSpPr>
          <p:cNvPr id="5" name="TextBox 4"/>
          <p:cNvSpPr>
            <a:spLocks noGrp="1"/>
          </p:cNvSpPr>
          <p:nvPr/>
        </p:nvSpPr>
        <p:spPr>
          <a:xfrm>
            <a:off x="629920" y="1014566"/>
            <a:ext cx="87501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0070C0"/>
                </a:solidFill>
              </a:rPr>
              <a:t>F</a:t>
            </a:r>
            <a:r>
              <a:rPr sz="2400" b="1">
                <a:solidFill>
                  <a:srgbClr val="0070C0"/>
                </a:solidFill>
              </a:rPr>
              <a:t> – </a:t>
            </a:r>
            <a:r>
              <a:rPr sz="2400" b="1">
                <a:solidFill>
                  <a:srgbClr val="0070C0"/>
                </a:solidFill>
              </a:rPr>
              <a:t>A</a:t>
            </a:r>
            <a:r>
              <a:rPr sz="2400" b="1">
                <a:solidFill>
                  <a:srgbClr val="0070C0"/>
                </a:solidFill>
              </a:rPr>
              <a:t> – </a:t>
            </a:r>
            <a:r>
              <a:rPr sz="2400" b="1">
                <a:solidFill>
                  <a:srgbClr val="0070C0"/>
                </a:solidFill>
              </a:rPr>
              <a:t>I</a:t>
            </a:r>
            <a:r>
              <a:rPr sz="2400" b="1">
                <a:solidFill>
                  <a:srgbClr val="0070C0"/>
                </a:solidFill>
              </a:rPr>
              <a:t> – </a:t>
            </a:r>
            <a:r>
              <a:rPr sz="2400" b="1">
                <a:solidFill>
                  <a:srgbClr val="0070C0"/>
                </a:solidFill>
              </a:rPr>
              <a:t>R</a:t>
            </a:r>
            <a:r>
              <a:rPr sz="2400" b="1">
                <a:solidFill>
                  <a:srgbClr val="0070C0"/>
                </a:solidFill>
              </a:rPr>
              <a:t> = </a:t>
            </a:r>
            <a:r>
              <a:rPr sz="2400" b="1">
                <a:solidFill>
                  <a:srgbClr val="0070C0"/>
                </a:solidFill>
              </a:rPr>
              <a:t>Findable</a:t>
            </a:r>
            <a:r>
              <a:rPr sz="2400" b="1">
                <a:solidFill>
                  <a:srgbClr val="0070C0"/>
                </a:solidFill>
              </a:rPr>
              <a:t> – </a:t>
            </a:r>
            <a:r>
              <a:rPr sz="2400" b="1">
                <a:solidFill>
                  <a:srgbClr val="0070C0"/>
                </a:solidFill>
              </a:rPr>
              <a:t>Accessible</a:t>
            </a:r>
            <a:r>
              <a:rPr sz="2400" b="1">
                <a:solidFill>
                  <a:srgbClr val="0070C0"/>
                </a:solidFill>
              </a:rPr>
              <a:t> – </a:t>
            </a:r>
            <a:r>
              <a:rPr sz="2400" b="1">
                <a:solidFill>
                  <a:srgbClr val="0070C0"/>
                </a:solidFill>
              </a:rPr>
              <a:t>Interoperable</a:t>
            </a:r>
            <a:r>
              <a:rPr sz="2400" b="1">
                <a:solidFill>
                  <a:srgbClr val="0070C0"/>
                </a:solidFill>
              </a:rPr>
              <a:t> – </a:t>
            </a:r>
            <a:r>
              <a:rPr sz="2400" b="1">
                <a:solidFill>
                  <a:srgbClr val="0070C0"/>
                </a:solidFill>
              </a:rPr>
              <a:t>Reusable</a:t>
            </a:r>
            <a:r>
              <a:rPr sz="2400" b="1">
                <a:solidFill>
                  <a:srgbClr val="0070C0"/>
                </a:solidFill>
              </a:rPr>
              <a:t> </a:t>
            </a:r>
            <a:endParaRPr sz="2400"/>
          </a:p>
        </p:txBody>
      </p:sp>
      <p:sp>
        <p:nvSpPr>
          <p:cNvPr id="6" name="TextBox 5"/>
          <p:cNvSpPr>
            <a:spLocks noGrp="1"/>
          </p:cNvSpPr>
          <p:nvPr/>
        </p:nvSpPr>
        <p:spPr>
          <a:xfrm>
            <a:off x="629920" y="1724379"/>
            <a:ext cx="112978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0070C0"/>
                </a:solidFill>
              </a:rPr>
              <a:t>Дотримання принципів </a:t>
            </a:r>
            <a:r>
              <a:rPr sz="2400" b="1">
                <a:solidFill>
                  <a:srgbClr val="0070C0"/>
                </a:solidFill>
              </a:rPr>
              <a:t>FAIR</a:t>
            </a:r>
            <a:r>
              <a:rPr sz="2400" b="1">
                <a:solidFill>
                  <a:srgbClr val="0070C0"/>
                </a:solidFill>
              </a:rPr>
              <a:t> потрібне на етапі поширення даних</a:t>
            </a:r>
            <a:endParaRPr sz="24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629920" y="239353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ПРИНЦИПИ </a:t>
            </a:r>
            <a:r>
              <a:rPr sz="3200" b="1">
                <a:solidFill>
                  <a:srgbClr val="0070C0"/>
                </a:solidFill>
              </a:rPr>
              <a:t>FAIR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629920" y="1353914"/>
            <a:ext cx="10651877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0070C0"/>
                </a:solidFill>
              </a:rPr>
              <a:t>Interoperability</a:t>
            </a:r>
            <a:r>
              <a:rPr sz="2000"/>
              <a:t> – </a:t>
            </a:r>
            <a:r>
              <a:rPr sz="2000"/>
              <a:t>інтероперабельність</a:t>
            </a:r>
            <a:r>
              <a:rPr sz="2000"/>
              <a:t> – дані готові до поєднання з іншими пакетами даних / інтеграції до інших досліджень</a:t>
            </a:r>
            <a:endParaRPr sz="2000"/>
          </a:p>
          <a:p>
            <a:pPr marL="358775">
              <a:buNone/>
            </a:pPr>
            <a:r>
              <a:rPr sz="2000"/>
              <a:t>Метадані використовують формальну, доступну, спільну та широко застосовувану мову для представлення знань</a:t>
            </a:r>
            <a:endParaRPr sz="2000"/>
          </a:p>
          <a:p>
            <a:pPr marL="358775">
              <a:buNone/>
            </a:pPr>
            <a:r>
              <a:rPr sz="2000"/>
              <a:t>Метадані використовують словники, які відповідають принципам </a:t>
            </a:r>
            <a:r>
              <a:rPr sz="2000"/>
              <a:t>FAIR</a:t>
            </a:r>
            <a:endParaRPr sz="2000"/>
          </a:p>
          <a:p>
            <a:pPr marL="358775">
              <a:buNone/>
            </a:pPr>
            <a:r>
              <a:rPr sz="2000"/>
              <a:t>Метадані містять </a:t>
            </a:r>
            <a:r>
              <a:rPr sz="2000"/>
              <a:t>квіліфіковані</a:t>
            </a:r>
            <a:r>
              <a:rPr sz="2000"/>
              <a:t> посилання на інші метадані</a:t>
            </a:r>
            <a:endParaRPr sz="2000"/>
          </a:p>
          <a:p>
            <a:pPr marL="358775">
              <a:buNone/>
            </a:pPr>
            <a:endParaRPr sz="2000"/>
          </a:p>
          <a:p>
            <a:r>
              <a:rPr sz="2000" b="1">
                <a:solidFill>
                  <a:srgbClr val="0070C0"/>
                </a:solidFill>
              </a:rPr>
              <a:t>Reusability</a:t>
            </a:r>
            <a:r>
              <a:rPr sz="2000"/>
              <a:t> – придатність до повторного використання - дані готові до використання в подальших дослідженнях та обробці з використанням </a:t>
            </a:r>
            <a:r>
              <a:rPr sz="2000"/>
              <a:t>обчилювальних</a:t>
            </a:r>
            <a:r>
              <a:rPr sz="2000"/>
              <a:t> методів</a:t>
            </a:r>
            <a:endParaRPr sz="2000"/>
          </a:p>
          <a:p>
            <a:pPr marL="358775">
              <a:buNone/>
            </a:pPr>
            <a:r>
              <a:rPr sz="2000"/>
              <a:t>Метадані можуть мати велику кількість точних і відповідних атрибутів</a:t>
            </a:r>
            <a:endParaRPr sz="2000"/>
          </a:p>
          <a:p>
            <a:pPr marL="358775">
              <a:buNone/>
            </a:pPr>
            <a:r>
              <a:rPr sz="2000"/>
              <a:t>Метадані оприлюднюються з чіткою та доступною ліцензією на використання даних</a:t>
            </a:r>
            <a:endParaRPr sz="2000"/>
          </a:p>
          <a:p>
            <a:pPr marL="358775">
              <a:buNone/>
            </a:pPr>
            <a:r>
              <a:rPr sz="2000"/>
              <a:t>Метадані описують умови отримання даних, експериментальну установку, методологію і </a:t>
            </a:r>
            <a:r>
              <a:rPr sz="2000"/>
              <a:t>т.д</a:t>
            </a:r>
            <a:r>
              <a:rPr sz="2000"/>
              <a:t>.</a:t>
            </a:r>
            <a:endParaRPr sz="2000"/>
          </a:p>
          <a:p>
            <a:pPr marL="358775">
              <a:buNone/>
            </a:pPr>
            <a:r>
              <a:rPr sz="2000"/>
              <a:t>Метадані відповідають стандартам </a:t>
            </a:r>
            <a:r>
              <a:rPr sz="2000"/>
              <a:t>наукової спільноти</a:t>
            </a:r>
            <a:endParaRPr sz="2000"/>
          </a:p>
          <a:p>
            <a:pPr marL="358775">
              <a:buNone/>
            </a:pP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5923280" y="889000"/>
            <a:ext cx="5980655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Ідентифікатор даних </a:t>
            </a:r>
            <a:r>
              <a:t>– унікальний </a:t>
            </a:r>
            <a:r>
              <a:t>буквенно</a:t>
            </a:r>
            <a:r>
              <a:t>-цифровий код, що однозначно визначає дані.</a:t>
            </a:r>
          </a:p>
          <a:p/>
          <a:p>
            <a:pPr marL="285750" indent="-285750">
              <a:spcAft>
                <a:spcPts val="600"/>
              </a:spcAft>
              <a:buFont typeface="Wingdings" panose="05000000000000000000"/>
              <a:buChar char="Ø"/>
            </a:pPr>
            <a:r>
              <a:t>Глобально</a:t>
            </a:r>
            <a:r>
              <a:t> унікальні ідентифікатори: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DOI – Digital Object Identifier</a:t>
            </a:r>
            <a:r>
              <a:t> – забезпечує постійне посилання на опис набору даних, що дозволяє надійно знаходити і цитувати дані, навіть якщо змінюється їх фізичне розташування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PURL – Persistent Uniform Resource Locator </a:t>
            </a:r>
            <a:r>
              <a:t>- діє через перенаправлення на поточне місцезнаходження ресурсу і дозволяє зберегти постійне посилання у випадку, якщо </a:t>
            </a:r>
            <a:r>
              <a:t>URL</a:t>
            </a:r>
            <a:r>
              <a:t>-</a:t>
            </a:r>
            <a:r>
              <a:t>адерса</a:t>
            </a:r>
            <a:r>
              <a:t> змінюється</a:t>
            </a:r>
          </a:p>
          <a:p>
            <a:pPr marL="742950" lvl="1" indent="-285750">
              <a:spcAft>
                <a:spcPts val="600"/>
              </a:spcAft>
              <a:buFont typeface="Arial" panose="020B0604020202020204"/>
              <a:buChar char="•"/>
            </a:pPr>
            <a:r>
              <a:t>Handle</a:t>
            </a:r>
            <a:r>
              <a:t> – використовується для унікальної ідентифікації цифрових об’єктів.</a:t>
            </a:r>
          </a:p>
          <a:p>
            <a:pPr marL="285750" indent="-285750">
              <a:spcAft>
                <a:spcPts val="600"/>
              </a:spcAft>
              <a:buFont typeface="Wingdings" panose="05000000000000000000"/>
              <a:buChar char="Ø"/>
            </a:pPr>
            <a:r>
              <a:t>Веб-адреса (</a:t>
            </a:r>
            <a:r>
              <a:t>URL</a:t>
            </a:r>
            <a:r>
              <a:t>) – посилання на веб-сторінку, де було розміщено дані.</a:t>
            </a:r>
          </a:p>
          <a:p>
            <a:pPr marL="285750" indent="-285750">
              <a:spcAft>
                <a:spcPts val="600"/>
              </a:spcAft>
              <a:buFont typeface="Wingdings" panose="05000000000000000000"/>
              <a:buChar char="Ø"/>
            </a:pPr>
            <a:r>
              <a:t>Локальний ідентифікатор – діє в межах певної організації / системи, не є </a:t>
            </a:r>
            <a:r>
              <a:t>глобально</a:t>
            </a:r>
            <a:r>
              <a:t> унікальним.</a:t>
            </a: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508000" y="136328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Findability</a:t>
            </a:r>
            <a:r>
              <a:rPr sz="3200">
                <a:solidFill>
                  <a:srgbClr val="0070C0"/>
                </a:solidFill>
              </a:rPr>
              <a:t> – </a:t>
            </a:r>
            <a:r>
              <a:rPr sz="3200">
                <a:solidFill>
                  <a:srgbClr val="0070C0"/>
                </a:solidFill>
              </a:rPr>
              <a:t>відшукуваність</a:t>
            </a:r>
            <a:r>
              <a:rPr sz="3200">
                <a:solidFill>
                  <a:srgbClr val="0070C0"/>
                </a:solidFill>
              </a:rPr>
              <a:t> даних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6" name="TextBox 5"/>
          <p:cNvSpPr>
            <a:spLocks noGrp="1"/>
          </p:cNvSpPr>
          <p:nvPr/>
        </p:nvSpPr>
        <p:spPr>
          <a:xfrm>
            <a:off x="508000" y="2484696"/>
            <a:ext cx="2129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ОПИС МЕТАДАНИХ</a:t>
            </a:r>
            <a:endParaRPr b="1"/>
          </a:p>
        </p:txBody>
      </p:sp>
      <p:sp>
        <p:nvSpPr>
          <p:cNvPr id="7" name="TextBox 6"/>
          <p:cNvSpPr>
            <a:spLocks noGrp="1"/>
          </p:cNvSpPr>
          <p:nvPr/>
        </p:nvSpPr>
        <p:spPr>
          <a:xfrm>
            <a:off x="508000" y="3214648"/>
            <a:ext cx="2129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ІДЕНТИФІКАТОР ДАНИХ</a:t>
            </a:r>
            <a:endParaRPr b="1"/>
          </a:p>
        </p:txBody>
      </p:sp>
      <p:sp>
        <p:nvSpPr>
          <p:cNvPr id="9" name="TextBox 8"/>
          <p:cNvSpPr>
            <a:spLocks noGrp="1"/>
          </p:cNvSpPr>
          <p:nvPr/>
        </p:nvSpPr>
        <p:spPr>
          <a:xfrm>
            <a:off x="3535680" y="2869734"/>
            <a:ext cx="1869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b="1"/>
              <a:t>ВИДИМІСТЬ ДАНИХ</a:t>
            </a:r>
            <a:endParaRPr b="1"/>
          </a:p>
        </p:txBody>
      </p:sp>
      <p:sp>
        <p:nvSpPr>
          <p:cNvPr id="11" name="Стрілка: вправо 10"/>
          <p:cNvSpPr>
            <a:spLocks noGrp="1"/>
          </p:cNvSpPr>
          <p:nvPr/>
        </p:nvSpPr>
        <p:spPr>
          <a:xfrm>
            <a:off x="2748279" y="2519482"/>
            <a:ext cx="990601" cy="1341497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6096000" y="1058287"/>
            <a:ext cx="5667936" cy="5312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Метадані (</a:t>
            </a:r>
            <a:r>
              <a:rPr b="1"/>
              <a:t>Metadata Record</a:t>
            </a:r>
            <a:r>
              <a:rPr b="1"/>
              <a:t>) – структурована інформація про набір даних, яка описує його характеристики</a:t>
            </a:r>
            <a:r>
              <a:t>:</a:t>
            </a:r>
          </a:p>
          <a:p/>
          <a:p>
            <a:pPr marL="742950" lvl="1" indent="-285750">
              <a:lnSpc>
                <a:spcPct val="150000"/>
              </a:lnSpc>
              <a:buFont typeface="Wingdings" panose="05000000000000000000"/>
              <a:buChar char="Ø"/>
            </a:pPr>
            <a:r>
              <a:t>Опис вмісту набору даних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/>
              <a:buChar char="Ø"/>
            </a:pPr>
            <a:r>
              <a:t>Інформацію про якість даних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/>
              <a:buChar char="Ø"/>
            </a:pPr>
            <a:r>
              <a:t>Формат даних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/>
              <a:buChar char="Ø"/>
            </a:pPr>
            <a:r>
              <a:t>Місцезнаходження даних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/>
              <a:buChar char="Ø"/>
            </a:pPr>
            <a:r>
              <a:t>Контактну інформацію особи/ організації, яка відповідальна / управляє даними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/>
              <a:buChar char="Ø"/>
            </a:pPr>
            <a:r>
              <a:t>Ідентифікатори пов’язаних людей, місць, речей (грантових конкурсів і </a:t>
            </a:r>
            <a:r>
              <a:t>т.п</a:t>
            </a:r>
            <a:r>
              <a:t>.)</a:t>
            </a:r>
          </a:p>
          <a:p>
            <a:pPr marL="0" lvl="1">
              <a:lnSpc>
                <a:spcPct val="150000"/>
              </a:lnSpc>
              <a:buNone/>
            </a:pPr>
          </a:p>
          <a:p>
            <a:pPr marL="0" lvl="1">
              <a:lnSpc>
                <a:spcPct val="150000"/>
              </a:lnSpc>
              <a:buNone/>
            </a:pPr>
            <a:r>
              <a:rPr b="1"/>
              <a:t>Метадані є </a:t>
            </a:r>
            <a:r>
              <a:rPr b="1"/>
              <a:t>машиночитаною</a:t>
            </a:r>
            <a:r>
              <a:rPr b="1"/>
              <a:t> документацією даних</a:t>
            </a:r>
            <a:endParaRPr b="1"/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580316" y="211029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Findability</a:t>
            </a:r>
            <a:r>
              <a:rPr sz="3200">
                <a:solidFill>
                  <a:srgbClr val="0070C0"/>
                </a:solidFill>
              </a:rPr>
              <a:t> </a:t>
            </a:r>
            <a:r>
              <a:rPr sz="3200" b="1">
                <a:solidFill>
                  <a:srgbClr val="0070C0"/>
                </a:solidFill>
              </a:rPr>
              <a:t>– </a:t>
            </a:r>
            <a:r>
              <a:rPr sz="3200" b="1">
                <a:solidFill>
                  <a:srgbClr val="0070C0"/>
                </a:solidFill>
              </a:rPr>
              <a:t>відшукуваність</a:t>
            </a:r>
            <a:r>
              <a:rPr sz="3200" b="1">
                <a:solidFill>
                  <a:srgbClr val="0070C0"/>
                </a:solidFill>
              </a:rPr>
              <a:t> даних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8" name="TextBox 7"/>
          <p:cNvSpPr>
            <a:spLocks noGrp="1"/>
          </p:cNvSpPr>
          <p:nvPr/>
        </p:nvSpPr>
        <p:spPr>
          <a:xfrm>
            <a:off x="508000" y="2484696"/>
            <a:ext cx="2129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ОПИС МЕТАДАНИХ</a:t>
            </a:r>
            <a:endParaRPr b="1"/>
          </a:p>
        </p:txBody>
      </p:sp>
      <p:sp>
        <p:nvSpPr>
          <p:cNvPr id="9" name="TextBox 8"/>
          <p:cNvSpPr>
            <a:spLocks noGrp="1"/>
          </p:cNvSpPr>
          <p:nvPr/>
        </p:nvSpPr>
        <p:spPr>
          <a:xfrm>
            <a:off x="508000" y="3214648"/>
            <a:ext cx="2129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ІДЕНТИФІКАТОР ДАНИХ</a:t>
            </a:r>
            <a:endParaRPr b="1"/>
          </a:p>
        </p:txBody>
      </p:sp>
      <p:sp>
        <p:nvSpPr>
          <p:cNvPr id="10" name="TextBox 9"/>
          <p:cNvSpPr>
            <a:spLocks noGrp="1"/>
          </p:cNvSpPr>
          <p:nvPr/>
        </p:nvSpPr>
        <p:spPr>
          <a:xfrm>
            <a:off x="3535680" y="2869734"/>
            <a:ext cx="1869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b="1"/>
              <a:t>ВИДИМІСТЬ ДАНИХ</a:t>
            </a:r>
            <a:endParaRPr b="1"/>
          </a:p>
        </p:txBody>
      </p:sp>
      <p:sp>
        <p:nvSpPr>
          <p:cNvPr id="11" name="Стрілка: вправо 10"/>
          <p:cNvSpPr>
            <a:spLocks noGrp="1"/>
          </p:cNvSpPr>
          <p:nvPr/>
        </p:nvSpPr>
        <p:spPr>
          <a:xfrm>
            <a:off x="2748279" y="2519482"/>
            <a:ext cx="990601" cy="1341497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4"/>
          <p:cNvSpPr>
            <a:spLocks noGrp="1"/>
          </p:cNvSpPr>
          <p:nvPr/>
        </p:nvSpPr>
        <p:spPr>
          <a:xfrm>
            <a:off x="775682" y="1140538"/>
            <a:ext cx="10237758" cy="4755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b="1"/>
              <a:t>Метадані можуть описувати</a:t>
            </a:r>
            <a:endParaRPr b="1"/>
          </a:p>
          <a:p>
            <a:pPr marL="742950" lvl="1" indent="-285750">
              <a:buFont typeface="Wingdings" panose="05000000000000000000"/>
              <a:buChar char="Ø"/>
            </a:pPr>
            <a:r>
              <a:t>Фізичні об’єкти</a:t>
            </a:r>
          </a:p>
          <a:p>
            <a:pPr marL="742950" lvl="1" indent="-285750">
              <a:buFont typeface="Wingdings" panose="05000000000000000000"/>
              <a:buChar char="Ø"/>
            </a:pPr>
            <a:r>
              <a:t>Цифрові об’єкти</a:t>
            </a:r>
          </a:p>
          <a:p/>
          <a:p/>
          <a:p>
            <a:pPr>
              <a:spcAft>
                <a:spcPts val="600"/>
              </a:spcAft>
              <a:buNone/>
            </a:pPr>
            <a:r>
              <a:rPr b="1"/>
              <a:t>Збереження метаданих</a:t>
            </a:r>
            <a:endParaRPr b="1"/>
          </a:p>
          <a:p>
            <a:pPr marL="285750" indent="-285750">
              <a:buFont typeface="Wingdings" panose="05000000000000000000"/>
              <a:buChar char="Ø"/>
            </a:pPr>
            <a:r>
              <a:t>Реєстри – містять лише записи (опис) метаданих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Репозитарії</a:t>
            </a:r>
            <a:r>
              <a:t> – містять метадані, а також забезпечують зберігання і доступ до самих даних.</a:t>
            </a:r>
          </a:p>
          <a:p/>
          <a:p/>
          <a:p>
            <a:pPr>
              <a:spcAft>
                <a:spcPts val="600"/>
              </a:spcAft>
              <a:buNone/>
            </a:pPr>
            <a:r>
              <a:rPr b="1"/>
              <a:t>Типи </a:t>
            </a:r>
            <a:r>
              <a:rPr b="1"/>
              <a:t>репозитаріїв</a:t>
            </a:r>
            <a:r>
              <a:t>: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Загальні </a:t>
            </a:r>
            <a:r>
              <a:t>репозитарії</a:t>
            </a:r>
            <a:r>
              <a:t> (</a:t>
            </a:r>
            <a:r>
              <a:t>Zenodo</a:t>
            </a:r>
            <a:r>
              <a:t>)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Галузеві / тематичні </a:t>
            </a:r>
            <a:r>
              <a:t>репозитарії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Інституційні </a:t>
            </a:r>
            <a:r>
              <a:t>репозитарії</a:t>
            </a:r>
            <a:r>
              <a:t> (як правило, університетські)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Репозитарії</a:t>
            </a:r>
            <a:r>
              <a:t> текстів і </a:t>
            </a:r>
            <a:r>
              <a:t>репозитарії</a:t>
            </a:r>
            <a:r>
              <a:t> даних</a:t>
            </a:r>
          </a:p>
          <a:p/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854636" y="160229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МЕТАДАНІ</a:t>
            </a:r>
            <a:endParaRPr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/>
        </p:nvSpPr>
        <p:spPr>
          <a:xfrm>
            <a:off x="583353" y="967507"/>
            <a:ext cx="9305703" cy="407736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None/>
            </a:pPr>
            <a:r>
              <a:rPr sz="2000" b="1"/>
              <a:t>МІНІМАЛЬНИЙ FAIR-НАБІР МЕТАДАНИХ</a:t>
            </a:r>
            <a:endParaRPr sz="2000"/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583353" y="250652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МЕТАДАНІ</a:t>
            </a:r>
            <a:endParaRPr sz="3200" b="1">
              <a:solidFill>
                <a:srgbClr val="0070C0"/>
              </a:solidFill>
            </a:endParaRPr>
          </a:p>
        </p:txBody>
      </p:sp>
      <p:graphicFrame>
        <p:nvGraphicFramePr>
          <p:cNvPr id="2" name="Таблиця 1"/>
          <p:cNvGraphicFramePr/>
          <p:nvPr/>
        </p:nvGraphicFramePr>
        <p:xfrm>
          <a:off x="674792" y="1489683"/>
          <a:ext cx="10938087" cy="4705431"/>
        </p:xfrm>
        <a:graphic>
          <a:graphicData uri="http://schemas.openxmlformats.org/drawingml/2006/table">
            <a:tbl>
              <a:tblPr firstRow="1" firstCol="1" bandRow="1"/>
              <a:tblGrid>
                <a:gridCol w="4252808"/>
                <a:gridCol w="6685279"/>
              </a:tblGrid>
              <a:tr h="3163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+mn-lt"/>
                          <a:ea typeface="+mn-lt"/>
                          <a:cs typeface="+mn-lt"/>
                        </a:rPr>
                        <a:t>Поле метаданих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+mn-lt"/>
                          <a:ea typeface="+mn-lt"/>
                          <a:cs typeface="+mn-lt"/>
                        </a:rPr>
                        <a:t>Чому це важливо для дослідника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E2EF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latin typeface="+mn-lt"/>
                          <a:ea typeface="+mn-lt"/>
                          <a:cs typeface="+mn-lt"/>
                        </a:rPr>
                        <a:t>Назва набору даних (Title)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Допомагає іншим правильно знайти та процитувати дані; без назви набір губиться серед інших і не ідентифікується у репозиторіях.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latin typeface="+mn-lt"/>
                          <a:ea typeface="+mn-lt"/>
                          <a:cs typeface="+mn-lt"/>
                        </a:rPr>
                        <a:t>Автор / відповідальна особа (Creator / PI)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Забезпечує належну атрибуцію та можливість отримати контакт для уточнення даних; підвищує цитованість дослідника.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latin typeface="+mn-lt"/>
                          <a:ea typeface="+mn-lt"/>
                          <a:cs typeface="+mn-lt"/>
                        </a:rPr>
                        <a:t>Короткий опис (Description)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Дозволяє іншим зрозуміти, що містять дані, без відкриття всіх файлів; підвищує шанси, що дані будуть використані та процитовані.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latin typeface="+mn-lt"/>
                          <a:ea typeface="+mn-lt"/>
                          <a:cs typeface="+mn-lt"/>
                        </a:rPr>
                        <a:t>Ключові слова (Keywords)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Покращують </a:t>
                      </a: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знаходжуваність</a:t>
                      </a: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 у каталогах; без них дані практично «невидимі».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latin typeface="+mn-lt"/>
                          <a:ea typeface="+mn-lt"/>
                          <a:cs typeface="+mn-lt"/>
                        </a:rPr>
                        <a:t>Дата створення / період збору (Date Created / Collection Period)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Дає контекст для інтерпретації даних; дозволяє досліднику довести актуальність і відтворюваність набору.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latin typeface="+mn-lt"/>
                          <a:ea typeface="+mn-lt"/>
                          <a:cs typeface="+mn-lt"/>
                        </a:rPr>
                        <a:t>Версія набору (Version)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Знімає ризики плутанини між різними редакціями; важливо, якщо дані оновлювалися або виправлялися.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latin typeface="+mn-lt"/>
                          <a:ea typeface="+mn-lt"/>
                          <a:cs typeface="+mn-lt"/>
                        </a:rPr>
                        <a:t>Тип та формат даних (Data Type / Format)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Дозволяє іншим відкрити та використовувати дані; неправильний формат ускладнює аналіз або робить дані непрацездатними.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/>
        </p:nvSpPr>
        <p:spPr>
          <a:xfrm>
            <a:off x="583353" y="1048787"/>
            <a:ext cx="9305703" cy="407736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None/>
            </a:pPr>
            <a:r>
              <a:rPr sz="2000" b="1"/>
              <a:t>МІНІМАЛЬНИЙ FAIR-НАБІР МЕТАДАНИХ</a:t>
            </a:r>
            <a:endParaRPr sz="2000"/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583353" y="250652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МЕТАДАНІ</a:t>
            </a:r>
            <a:endParaRPr sz="3200" b="1">
              <a:solidFill>
                <a:srgbClr val="0070C0"/>
              </a:solidFill>
            </a:endParaRPr>
          </a:p>
        </p:txBody>
      </p:sp>
      <p:graphicFrame>
        <p:nvGraphicFramePr>
          <p:cNvPr id="2" name="Таблиця 1"/>
          <p:cNvGraphicFramePr/>
          <p:nvPr/>
        </p:nvGraphicFramePr>
        <p:xfrm>
          <a:off x="674792" y="1570963"/>
          <a:ext cx="10938087" cy="4748557"/>
        </p:xfrm>
        <a:graphic>
          <a:graphicData uri="http://schemas.openxmlformats.org/drawingml/2006/table">
            <a:tbl>
              <a:tblPr firstRow="1" firstCol="1" bandRow="1"/>
              <a:tblGrid>
                <a:gridCol w="4252808"/>
                <a:gridCol w="6685279"/>
              </a:tblGrid>
              <a:tr h="3594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+mn-lt"/>
                          <a:ea typeface="+mn-lt"/>
                          <a:cs typeface="+mn-lt"/>
                        </a:rPr>
                        <a:t>Поле метаданих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000000"/>
                          </a:solidFill>
                          <a:latin typeface="+mn-lt"/>
                          <a:ea typeface="+mn-lt"/>
                          <a:cs typeface="+mn-lt"/>
                        </a:rPr>
                        <a:t>Чому це важливо для дослідника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E2EF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Метод збору та обробки (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Methodology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Дає можливість відтворити дослідження та оцінити якість даних; без цього дані не вважаються надійними</a:t>
                      </a: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Список змінних (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Variable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 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List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 / 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Codebook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Забезпечує правильну інтерпретацію даних; без словника змінних навіть якісний набір не можна адекватно використовувати</a:t>
                      </a: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Ліцензія (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License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Однозначно визначає, що дозволено робити з даними; захищає дослідника від порушення авторських прав і обмежує небажане використання.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Умови доступу (Access 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Rights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Дає змогу контролювати, хто може бачити чи завантажувати дані; важливо для чутливих даних та дотримання законодавства.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Постійний ідентифікатор (DOI або інший PID)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Гарантує стабільне посилання та </a:t>
                      </a:r>
                      <a:r>
                        <a:rPr sz="180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цитованість</a:t>
                      </a:r>
                      <a:r>
                        <a:rPr sz="180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; без PID дані можуть зникнути або бути некоректно процитовані.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latin typeface="+mn-lt"/>
                          <a:ea typeface="+mn-lt"/>
                          <a:cs typeface="+mn-lt"/>
                        </a:rPr>
                        <a:t>Версія набору (Version)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latin typeface="+mn-lt"/>
                          <a:ea typeface="+mn-lt"/>
                          <a:cs typeface="+mn-lt"/>
                        </a:rPr>
                        <a:t>Знімає ризики плутанини між різними редакціями; важливо, якщо дані оновлювалися або виправлялися.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Місце збереження (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Repository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 / 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Location</a:t>
                      </a:r>
                      <a:r>
                        <a:rPr sz="1800" b="1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)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80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Забезпечує довготривале збереження; дані в особистих хмарах або на робочому комп’ютері не відповідають FAIR і можуть бути втрачені.</a:t>
                      </a:r>
                      <a:endParaRPr sz="2000" kern="100">
                        <a:latin typeface="+mn-lt"/>
                        <a:ea typeface="+mn-lt"/>
                        <a:cs typeface="+mn-lt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000000"/>
                      </a:solidFill>
                      <a:prstDash val="solid"/>
                    </a:lnL>
                    <a:lnR w="12700" cmpd="sng">
                      <a:solidFill>
                        <a:srgbClr val="000000"/>
                      </a:solidFill>
                      <a:prstDash val="solid"/>
                    </a:lnR>
                    <a:lnT w="12700" cmpd="sng">
                      <a:solidFill>
                        <a:srgbClr val="000000"/>
                      </a:solidFill>
                      <a:prstDash val="solid"/>
                    </a:lnT>
                    <a:lnB w="1270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>
            <a:spLocks noGrp="1"/>
          </p:cNvSpPr>
          <p:nvPr/>
        </p:nvSpPr>
        <p:spPr>
          <a:xfrm>
            <a:off x="846182" y="1384766"/>
            <a:ext cx="9855201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Визначення правил доступності відбувається на основі </a:t>
            </a:r>
            <a:r>
              <a:rPr b="1"/>
              <a:t>плану управління даними</a:t>
            </a:r>
            <a:endParaRPr b="1"/>
          </a:p>
          <a:p/>
          <a:p>
            <a:pPr>
              <a:spcAft>
                <a:spcPts val="600"/>
              </a:spcAft>
              <a:buNone/>
            </a:pPr>
            <a:r>
              <a:t>Доступ до даних передбачає опис таких </a:t>
            </a:r>
            <a:r>
              <a:rPr b="1"/>
              <a:t>ключових параметрів</a:t>
            </a:r>
            <a:r>
              <a:t>:</a:t>
            </a:r>
          </a:p>
          <a:p>
            <a:pPr marL="742950" lvl="1" indent="-285750">
              <a:buFont typeface="Wingdings" panose="05000000000000000000"/>
              <a:buChar char="Ø"/>
            </a:pPr>
            <a:r>
              <a:t>Хто може отримати доступ до даних</a:t>
            </a:r>
          </a:p>
          <a:p>
            <a:pPr marL="742950" lvl="1" indent="-285750">
              <a:buFont typeface="Wingdings" panose="05000000000000000000"/>
              <a:buChar char="Ø"/>
            </a:pPr>
            <a:r>
              <a:t>За яких умов надається доступ (наприклад, для некомерційного використання)</a:t>
            </a:r>
          </a:p>
          <a:p>
            <a:pPr marL="742950" lvl="1" indent="-285750">
              <a:buFont typeface="Wingdings" panose="05000000000000000000"/>
              <a:buChar char="Ø"/>
            </a:pPr>
            <a:r>
              <a:t>Коли може відбутись доступ. Встановлення строку, на який обмежується доступ до даних (період затримки), називається </a:t>
            </a:r>
            <a:r>
              <a:rPr b="1" i="1"/>
              <a:t>ембарго</a:t>
            </a:r>
            <a:r>
              <a:t> (причини полягають у питаннях безпеки,  конфіденційності, власності, комерційного використання).</a:t>
            </a:r>
          </a:p>
          <a:p/>
          <a:p>
            <a:r>
              <a:t>Управління доступом потребує визначення </a:t>
            </a:r>
            <a:r>
              <a:rPr b="1"/>
              <a:t>ліцензії</a:t>
            </a:r>
            <a:r>
              <a:t>, на умовах якої буде надаватись доступ до даних.</a:t>
            </a:r>
          </a:p>
          <a:p/>
          <a:p>
            <a:r>
              <a:t>Доступність передбачає також </a:t>
            </a:r>
            <a:r>
              <a:rPr b="1"/>
              <a:t>збереження запису метаданих (</a:t>
            </a:r>
            <a:r>
              <a:rPr b="1"/>
              <a:t>metadata record availability</a:t>
            </a:r>
            <a:r>
              <a:rPr b="1"/>
              <a:t>) навіть тоді, коли сам набір даних став недоступним</a:t>
            </a:r>
            <a:r>
              <a:t>. Це історичний запис, який уможливлює цитування, відстеження історії даних, дозволяє знайти/ звернутись до дослідників/ авторів/ власників даних.</a:t>
            </a:r>
          </a:p>
          <a:p/>
        </p:txBody>
      </p:sp>
      <p:sp>
        <p:nvSpPr>
          <p:cNvPr id="5" name="TextBox 4"/>
          <p:cNvSpPr>
            <a:spLocks noGrp="1"/>
          </p:cNvSpPr>
          <p:nvPr/>
        </p:nvSpPr>
        <p:spPr>
          <a:xfrm>
            <a:off x="753036" y="231349"/>
            <a:ext cx="102705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Accessibility</a:t>
            </a:r>
            <a:r>
              <a:rPr sz="3200" b="1">
                <a:solidFill>
                  <a:srgbClr val="0070C0"/>
                </a:solidFill>
              </a:rPr>
              <a:t> - доступ і довготривале зберігання даних</a:t>
            </a:r>
            <a:endParaRPr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641276" y="231349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ЛІЦЕНЗЦІЇ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548641" y="948690"/>
            <a:ext cx="106172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b="1"/>
              <a:t>Ліцензії на дані </a:t>
            </a:r>
            <a:r>
              <a:t>– це юридичні рамки, що встановлюють дозволи та обмеження при роботі з даними і визначають, як набори даних можна використовувати, поширювати, змінювати</a:t>
            </a:r>
            <a:endParaRPr kern="100"/>
          </a:p>
          <a:p>
            <a:pPr algn="just">
              <a:buNone/>
            </a:pPr>
            <a:r>
              <a:t> </a:t>
            </a:r>
            <a:endParaRPr kern="100"/>
          </a:p>
          <a:p>
            <a:pPr algn="just">
              <a:buNone/>
            </a:pPr>
            <a:r>
              <a:rPr>
                <a:solidFill>
                  <a:srgbClr val="0070C0"/>
                </a:solidFill>
              </a:rPr>
              <a:t>За будь-якої ліцензії використання/ поширення/ зміна даних має відбуватись на принципах </a:t>
            </a:r>
            <a:r>
              <a:rPr b="1">
                <a:solidFill>
                  <a:srgbClr val="0070C0"/>
                </a:solidFill>
              </a:rPr>
              <a:t>доброчесності</a:t>
            </a:r>
            <a:r>
              <a:t>.</a:t>
            </a:r>
            <a:endParaRPr kern="100"/>
          </a:p>
          <a:p>
            <a:pPr algn="just">
              <a:buNone/>
            </a:pPr>
            <a:r>
              <a:t> </a:t>
            </a:r>
            <a:endParaRPr kern="100"/>
          </a:p>
          <a:p>
            <a:pPr algn="just">
              <a:buNone/>
            </a:pPr>
            <a:r>
              <a:rPr b="1"/>
              <a:t>Отримання ліцензій забезпечують</a:t>
            </a:r>
            <a:r>
              <a:t>:</a:t>
            </a:r>
            <a:endParaRPr kern="100"/>
          </a:p>
          <a:p>
            <a:pPr marL="285750" indent="-285750" algn="just">
              <a:buFont typeface="Wingdings" panose="05000000000000000000"/>
              <a:buChar char="Ø"/>
            </a:pPr>
            <a:r>
              <a:t>Creative Commons</a:t>
            </a:r>
            <a:r>
              <a:t> (СС) – неприбуткова організація, яка розробила сімейство ліцензій на безкоштовній основі</a:t>
            </a:r>
            <a:r>
              <a:t> (</a:t>
            </a:r>
            <a:r>
              <a:t>інструмент </a:t>
            </a:r>
            <a:r>
              <a:t>Chooser</a:t>
            </a:r>
            <a:r>
              <a:t>: </a:t>
            </a:r>
            <a:r>
              <a:rPr>
                <a:hlinkClick r:id="rId1"/>
              </a:rPr>
              <a:t>https://creativecommons.org/chooser/</a:t>
            </a:r>
            <a:r>
              <a:t> </a:t>
            </a:r>
            <a:r>
              <a:t>)</a:t>
            </a:r>
            <a:endParaRPr kern="100"/>
          </a:p>
          <a:p>
            <a:pPr marL="285750" indent="-285750" algn="just">
              <a:buFont typeface="Wingdings" panose="05000000000000000000"/>
              <a:buChar char="Ø"/>
            </a:pPr>
            <a:r>
              <a:t> </a:t>
            </a:r>
            <a:r>
              <a:t>Open Data Commons </a:t>
            </a:r>
            <a:r>
              <a:t>– Ліцензії, спеціально розроблені для баз даних</a:t>
            </a:r>
            <a:endParaRPr kern="100"/>
          </a:p>
          <a:p>
            <a:pPr marL="637540" lvl="1" algn="just">
              <a:buNone/>
            </a:pPr>
            <a:r>
              <a:t>Open Database License (</a:t>
            </a:r>
            <a:r>
              <a:t>ODbL</a:t>
            </a:r>
            <a:r>
              <a:t>)</a:t>
            </a:r>
            <a:endParaRPr kern="100"/>
          </a:p>
          <a:p>
            <a:pPr marL="637540" lvl="1" algn="just">
              <a:buNone/>
            </a:pPr>
            <a:r>
              <a:t>Public Domain Dedication and License (PDDL)</a:t>
            </a:r>
            <a:endParaRPr kern="100"/>
          </a:p>
          <a:p>
            <a:pPr marL="285750" indent="-285750" algn="just">
              <a:buFont typeface="Wingdings" panose="05000000000000000000"/>
              <a:buChar char="Ø"/>
            </a:pPr>
            <a:r>
              <a:t>Інші нестандартні ліцензії з унікальними умовами, у тому числі </a:t>
            </a:r>
            <a:r>
              <a:t>органзаційними</a:t>
            </a:r>
            <a:r>
              <a:t> обмеженнями</a:t>
            </a:r>
            <a:endParaRPr kern="100"/>
          </a:p>
          <a:p>
            <a:pPr algn="just">
              <a:buNone/>
            </a:pPr>
            <a:r>
              <a:t> </a:t>
            </a:r>
            <a:endParaRPr kern="100"/>
          </a:p>
          <a:p>
            <a:pPr algn="just">
              <a:buNone/>
            </a:pPr>
            <a:r>
              <a:rPr b="1"/>
              <a:t>Види ліцензій СС</a:t>
            </a:r>
            <a:endParaRPr b="1" kern="100"/>
          </a:p>
          <a:p>
            <a:pPr marL="466090" indent="-285750" algn="just">
              <a:buFont typeface="Wingdings" panose="05000000000000000000"/>
              <a:buChar char="Ø"/>
            </a:pPr>
            <a:r>
              <a:t>СС0 – Передає дані / результати досліджень у суспільне використання без обмежень</a:t>
            </a:r>
            <a:endParaRPr kern="100"/>
          </a:p>
          <a:p>
            <a:pPr marL="466090" indent="-285750" algn="just">
              <a:buFont typeface="Wingdings" panose="05000000000000000000"/>
              <a:buChar char="Ø"/>
            </a:pPr>
            <a:r>
              <a:t>СС В</a:t>
            </a:r>
            <a:r>
              <a:t>Y </a:t>
            </a:r>
            <a:r>
              <a:t>– Дозволяє використання даних за належного посилання на авторів</a:t>
            </a:r>
            <a:endParaRPr kern="100"/>
          </a:p>
          <a:p>
            <a:pPr marL="466090" indent="-285750" algn="just">
              <a:buFont typeface="Wingdings" panose="05000000000000000000"/>
              <a:buChar char="Ø"/>
            </a:pPr>
            <a:r>
              <a:t>СС В</a:t>
            </a:r>
            <a:r>
              <a:t>Y S</a:t>
            </a:r>
            <a:r>
              <a:t>А – Використання даних за належного посилання та поширення похідних робіт на тих самих умовах (</a:t>
            </a:r>
            <a:r>
              <a:t>share alike</a:t>
            </a:r>
            <a:r>
              <a:t>)</a:t>
            </a:r>
            <a:endParaRPr kern="100"/>
          </a:p>
          <a:p>
            <a:pPr marL="466090" indent="-285750" algn="just">
              <a:buFont typeface="Wingdings" panose="05000000000000000000"/>
              <a:buChar char="Ø"/>
            </a:pPr>
            <a:r>
              <a:t>СС В</a:t>
            </a:r>
            <a:r>
              <a:t>Y</a:t>
            </a:r>
            <a:r>
              <a:t>-</a:t>
            </a:r>
            <a:r>
              <a:t>N</a:t>
            </a:r>
            <a:r>
              <a:t>С - Використання даних за належного посилання виключно на некомерційних засадах</a:t>
            </a:r>
            <a:r>
              <a:t> (noncommercial)</a:t>
            </a:r>
            <a:endParaRPr kern="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>
            <a:spLocks noGrp="1"/>
          </p:cNvSpPr>
          <p:nvPr/>
        </p:nvSpPr>
        <p:spPr>
          <a:xfrm>
            <a:off x="7551867" y="1788033"/>
            <a:ext cx="25709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Найбільш широка ліцензія, яка дозволяє використовувати роботу за умови належного цитування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38" y="1599399"/>
            <a:ext cx="5915562" cy="403760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753036" y="1219726"/>
            <a:ext cx="10895767" cy="4878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Інтероперабельність</a:t>
            </a:r>
            <a:r>
              <a:t> – готовність даних до обробки, поєднання з іншими пакетами даних та інтеграції до інших досліджень. </a:t>
            </a:r>
            <a:endParaRPr b="1"/>
          </a:p>
          <a:p/>
          <a:p>
            <a:pPr>
              <a:spcAft>
                <a:spcPts val="600"/>
              </a:spcAft>
              <a:buNone/>
            </a:pPr>
            <a:r>
              <a:t>Основа </a:t>
            </a:r>
            <a:r>
              <a:t>інтероперабельності</a:t>
            </a:r>
            <a:r>
              <a:t> – використання </a:t>
            </a:r>
            <a:r>
              <a:rPr b="1"/>
              <a:t>машиночитаних</a:t>
            </a:r>
            <a:r>
              <a:rPr b="1"/>
              <a:t> та відкритих форматів даних</a:t>
            </a:r>
            <a:r>
              <a:t>, завдяки чому різні програми та системи можуть ефективно взаємодіяти з даними.</a:t>
            </a:r>
          </a:p>
          <a:p>
            <a:r>
              <a:rPr i="1"/>
              <a:t>Машиночитані</a:t>
            </a:r>
            <a:r>
              <a:rPr i="1"/>
              <a:t> дані </a:t>
            </a:r>
            <a:r>
              <a:t>можуть </a:t>
            </a:r>
            <a:r>
              <a:rPr b="1"/>
              <a:t>автоматично зчитуватись та оброблятись комп’ютерними системами </a:t>
            </a:r>
            <a:r>
              <a:t>без людського втручання. Найбільш розповсюджені формати </a:t>
            </a:r>
            <a:r>
              <a:t>машиночитаних</a:t>
            </a:r>
            <a:r>
              <a:t> даних є: </a:t>
            </a:r>
          </a:p>
          <a:p>
            <a:pPr marL="644525" indent="-285750">
              <a:buFont typeface="Arial" panose="020B0604020202020204"/>
              <a:buChar char="•"/>
            </a:pPr>
            <a:r>
              <a:t>CSV </a:t>
            </a:r>
          </a:p>
          <a:p>
            <a:pPr marL="644525" indent="-285750">
              <a:buFont typeface="Arial" panose="020B0604020202020204"/>
              <a:buChar char="•"/>
            </a:pPr>
            <a:r>
              <a:t>JSON – JavaScript Object Notation</a:t>
            </a:r>
          </a:p>
          <a:p>
            <a:pPr marL="644525" indent="-285750">
              <a:buFont typeface="Arial" panose="020B0604020202020204"/>
              <a:buChar char="•"/>
            </a:pPr>
            <a:r>
              <a:t>XML –  </a:t>
            </a:r>
            <a:r>
              <a:t>eXtensible</a:t>
            </a:r>
            <a:r>
              <a:t> Markup Language </a:t>
            </a:r>
          </a:p>
          <a:p>
            <a:pPr marL="644525" indent="-285750">
              <a:buFont typeface="Arial" panose="020B0604020202020204"/>
              <a:buChar char="•"/>
            </a:pPr>
            <a:r>
              <a:t>RDF – Resource Description Framework</a:t>
            </a:r>
          </a:p>
          <a:p/>
          <a:p>
            <a:r>
              <a:t>Принцип </a:t>
            </a:r>
            <a:r>
              <a:t>Інтероперабельності</a:t>
            </a:r>
            <a:r>
              <a:t> потребує </a:t>
            </a:r>
            <a:r>
              <a:rPr b="1"/>
              <a:t>спільного розуміння термінів і понять </a:t>
            </a:r>
            <a:r>
              <a:t>між різними користувачами і системами, для чого використовуються словники.</a:t>
            </a:r>
          </a:p>
          <a:p>
            <a:r>
              <a:rPr b="1"/>
              <a:t>Словники</a:t>
            </a:r>
            <a:r>
              <a:t> (</a:t>
            </a:r>
            <a:r>
              <a:t>Vocabularies) – </a:t>
            </a:r>
            <a:r>
              <a:t>структуровані набори термінів, які використовуються дослідниками/ командами для стандартизованого опису даних та їх змісту таким чином, щоб вони могли бути зрозумілі людям і машинам (списки термінів, глосарії, класифікатори, таксономії тощо). </a:t>
            </a: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753036" y="231349"/>
            <a:ext cx="10230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Interoperability</a:t>
            </a:r>
            <a:r>
              <a:rPr sz="3200" b="1">
                <a:solidFill>
                  <a:srgbClr val="0070C0"/>
                </a:solidFill>
              </a:rPr>
              <a:t> - </a:t>
            </a:r>
            <a:r>
              <a:rPr sz="3200" b="1">
                <a:solidFill>
                  <a:srgbClr val="0070C0"/>
                </a:solidFill>
              </a:rPr>
              <a:t>інтероперабельність</a:t>
            </a:r>
            <a:endParaRPr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655983" y="1168085"/>
            <a:ext cx="1056198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Для реалізації принципу </a:t>
            </a:r>
            <a:r>
              <a:t>інтеорперабельності</a:t>
            </a:r>
            <a:r>
              <a:t> використовуються зв’язані дані (</a:t>
            </a:r>
            <a:r>
              <a:t>Linked Data)</a:t>
            </a:r>
          </a:p>
          <a:p>
            <a:r>
              <a:t> </a:t>
            </a:r>
          </a:p>
          <a:p>
            <a:r>
              <a:rPr b="1"/>
              <a:t>Зв’язані дані (</a:t>
            </a:r>
            <a:r>
              <a:rPr b="1"/>
              <a:t>Linked Data)</a:t>
            </a:r>
            <a:r>
              <a:t> </a:t>
            </a:r>
            <a:r>
              <a:t>– дані, між якими при публікації в мережі інтернет створені змістовні зв’язки між різними наборами даних та ресурсами. Вони є </a:t>
            </a:r>
            <a:r>
              <a:t>машиночитаними</a:t>
            </a:r>
            <a:r>
              <a:t>, структурованими, доступними онлайн, базуються на використанні узгоджених стандартів.</a:t>
            </a:r>
          </a:p>
          <a:p>
            <a:r>
              <a:t> </a:t>
            </a:r>
          </a:p>
          <a:p>
            <a:r>
              <a:t>Наприклад, це можуть бути зв’язки наборів даних з:</a:t>
            </a:r>
          </a:p>
          <a:p>
            <a:pPr marL="819150" lvl="0" indent="-285750">
              <a:buFont typeface="Wingdings" panose="05000000000000000000"/>
              <a:buChar char="Ø"/>
            </a:pPr>
            <a:r>
              <a:t>дослідниками/ авторами,</a:t>
            </a:r>
          </a:p>
          <a:p>
            <a:pPr marL="819150" lvl="0" indent="-285750">
              <a:buFont typeface="Wingdings" panose="05000000000000000000"/>
              <a:buChar char="Ø"/>
            </a:pPr>
            <a:r>
              <a:t>організацією, де виконувалось дослідження,</a:t>
            </a:r>
          </a:p>
          <a:p>
            <a:pPr marL="819150" lvl="0" indent="-285750">
              <a:buFont typeface="Wingdings" panose="05000000000000000000"/>
              <a:buChar char="Ø"/>
            </a:pPr>
            <a:r>
              <a:t>грантовим </a:t>
            </a:r>
            <a:r>
              <a:t>проєктом</a:t>
            </a:r>
            <a:r>
              <a:t>, в рамках якого отримані дослідницькі результати,</a:t>
            </a:r>
          </a:p>
          <a:p>
            <a:pPr marL="819150" lvl="0" indent="-285750">
              <a:buFont typeface="Wingdings" panose="05000000000000000000"/>
              <a:buChar char="Ø"/>
            </a:pPr>
            <a:r>
              <a:t>сервісами/ програмними інструментами</a:t>
            </a:r>
          </a:p>
          <a:p>
            <a:pPr marL="819150" lvl="0" indent="-285750">
              <a:buFont typeface="Wingdings" panose="05000000000000000000"/>
              <a:buChar char="Ø"/>
            </a:pPr>
            <a:r>
              <a:t>та ін.</a:t>
            </a:r>
          </a:p>
          <a:p>
            <a:r>
              <a:t> </a:t>
            </a:r>
          </a:p>
          <a:p>
            <a:r>
              <a:t>Зв’язані дані показують:</a:t>
            </a:r>
          </a:p>
          <a:p>
            <a:pPr marL="742950" lvl="1" indent="-285750">
              <a:buFont typeface="Wingdings" panose="05000000000000000000"/>
              <a:buChar char="Ø"/>
            </a:pPr>
            <a:r>
              <a:t>як  дані інтегруються з іншими даними</a:t>
            </a:r>
          </a:p>
          <a:p>
            <a:pPr marL="742950" lvl="1" indent="-285750">
              <a:buFont typeface="Wingdings" panose="05000000000000000000"/>
              <a:buChar char="Ø"/>
            </a:pPr>
            <a:r>
              <a:t>які є контекстуальні аспекти даних</a:t>
            </a:r>
          </a:p>
          <a:p>
            <a:pPr marL="742950" lvl="1" indent="-285750">
              <a:buFont typeface="Wingdings" panose="05000000000000000000"/>
              <a:buChar char="Ø"/>
            </a:pPr>
            <a:r>
              <a:t>взаємодію між сервісами та робочими процесами</a:t>
            </a: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753036" y="231349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ЗВ’ЯЗАНІ ДАНІ</a:t>
            </a:r>
            <a:endParaRPr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753036" y="231349"/>
            <a:ext cx="97117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Reusability</a:t>
            </a:r>
            <a:r>
              <a:rPr sz="3200" b="1">
                <a:solidFill>
                  <a:srgbClr val="0070C0"/>
                </a:solidFill>
              </a:rPr>
              <a:t>– </a:t>
            </a:r>
            <a:r>
              <a:rPr sz="3200" b="1">
                <a:solidFill>
                  <a:srgbClr val="0070C0"/>
                </a:solidFill>
              </a:rPr>
              <a:t>дані готові до використання в подальших дослідженнях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6884232" y="1466218"/>
            <a:ext cx="45457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sz="1800" b="1"/>
              <a:t>Інформація про походження даних (</a:t>
            </a:r>
            <a:r>
              <a:rPr sz="1800" b="1"/>
              <a:t>Data Provenance) </a:t>
            </a:r>
            <a:endParaRPr sz="2000" b="1" kern="100"/>
          </a:p>
          <a:p>
            <a:pPr algn="just">
              <a:buNone/>
            </a:pPr>
            <a:r>
              <a:rPr sz="1800"/>
              <a:t> </a:t>
            </a:r>
            <a:endParaRPr sz="2000" kern="100"/>
          </a:p>
          <a:p>
            <a:pPr algn="just">
              <a:buNone/>
            </a:pPr>
            <a:r>
              <a:rPr sz="1800"/>
              <a:t>Відображає історію і методологію створення набору даних, а також контекст:</a:t>
            </a:r>
            <a:endParaRPr sz="2000" kern="100"/>
          </a:p>
        </p:txBody>
      </p:sp>
      <p:sp>
        <p:nvSpPr>
          <p:cNvPr id="5" name="TextBox 4"/>
          <p:cNvSpPr>
            <a:spLocks noGrp="1"/>
          </p:cNvSpPr>
          <p:nvPr/>
        </p:nvSpPr>
        <p:spPr>
          <a:xfrm>
            <a:off x="7001965" y="2943546"/>
            <a:ext cx="393883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/>
              <a:buChar char="Ø"/>
            </a:pPr>
            <a:r>
              <a:t>Чому були зібрані дані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Використані методи збору даних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Методологія, яка була використана</a:t>
            </a:r>
          </a:p>
        </p:txBody>
      </p:sp>
      <p:sp>
        <p:nvSpPr>
          <p:cNvPr id="6" name="TextBox 5"/>
          <p:cNvSpPr>
            <a:spLocks noGrp="1"/>
          </p:cNvSpPr>
          <p:nvPr/>
        </p:nvSpPr>
        <p:spPr>
          <a:xfrm>
            <a:off x="7001965" y="4037595"/>
            <a:ext cx="254191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/>
              <a:buChar char="Ø"/>
            </a:pPr>
            <a:r>
              <a:t>Де були зібрані дані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Коли збирались дані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Хто саме збирав дані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Зв’язані дані</a:t>
            </a:r>
          </a:p>
        </p:txBody>
      </p:sp>
      <p:sp>
        <p:nvSpPr>
          <p:cNvPr id="7" name="TextBox 6"/>
          <p:cNvSpPr>
            <a:spLocks noGrp="1"/>
          </p:cNvSpPr>
          <p:nvPr/>
        </p:nvSpPr>
        <p:spPr>
          <a:xfrm>
            <a:off x="7001965" y="5387164"/>
            <a:ext cx="44522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/>
              <a:buChar char="Ø"/>
            </a:pPr>
            <a:r>
              <a:t>Автор/ організація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Програмне забезпечення/ інструменти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Методи обробки даних</a:t>
            </a:r>
          </a:p>
        </p:txBody>
      </p:sp>
      <p:sp>
        <p:nvSpPr>
          <p:cNvPr id="8" name="TextBox 7"/>
          <p:cNvSpPr>
            <a:spLocks noGrp="1"/>
          </p:cNvSpPr>
          <p:nvPr/>
        </p:nvSpPr>
        <p:spPr>
          <a:xfrm>
            <a:off x="737778" y="1466218"/>
            <a:ext cx="50074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П</a:t>
            </a:r>
            <a:r>
              <a:rPr sz="1800" b="1"/>
              <a:t>овторне використання можливе лише тоді, коли зрозумілі права, контекст і якість даних.</a:t>
            </a:r>
            <a:endParaRPr sz="1800" b="1"/>
          </a:p>
          <a:p/>
          <a:p>
            <a:r>
              <a:t>Для цього потрібні:</a:t>
            </a:r>
          </a:p>
          <a:p/>
          <a:p>
            <a:pPr marL="285750" indent="-285750">
              <a:buFont typeface="Wingdings" panose="05000000000000000000"/>
              <a:buChar char="Ø"/>
            </a:pPr>
            <a:r>
              <a:t>Ліцензія на використання даних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Документація та метадані, як описують: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Походження даних </a:t>
            </a:r>
            <a:r>
              <a:t>(Data Provenance)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Методи збору та обробки даних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Умови та обмеження та використання</a:t>
            </a:r>
          </a:p>
          <a:p>
            <a:pPr marL="285750" indent="-285750">
              <a:buFont typeface="Wingdings" panose="05000000000000000000"/>
              <a:buChar char="Ø"/>
            </a:pPr>
            <a:r>
              <a:t>Стандартизація - </a:t>
            </a:r>
            <a:r>
              <a:t>використання загальноприйнятих форматів, </a:t>
            </a:r>
            <a:r>
              <a:t>термінологій</a:t>
            </a:r>
            <a:r>
              <a:t>, </a:t>
            </a:r>
            <a:r>
              <a:t>онтологій</a:t>
            </a:r>
          </a:p>
          <a:p>
            <a:pPr marL="285750" indent="-285750">
              <a:buFont typeface="Wingdings" panose="05000000000000000000"/>
              <a:buChar char="Ø"/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11363</Words>
  <Application>WPS Presentation</Application>
  <PresentationFormat>Converted Presentation</PresentationFormat>
  <Paragraphs>289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SimSun</vt:lpstr>
      <vt:lpstr>Wingdings</vt:lpstr>
      <vt:lpstr>Arial</vt:lpstr>
      <vt:lpstr>Wingdings</vt:lpstr>
      <vt:lpstr>Times New Roman</vt:lpstr>
      <vt:lpstr>Calibri</vt:lpstr>
      <vt:lpstr>Microsoft YaHei</vt:lpstr>
      <vt:lpstr>Arial Unicode MS</vt:lpstr>
      <vt:lpstr>Calibri Light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Andrey Shevchenko</cp:lastModifiedBy>
  <cp:revision>2</cp:revision>
  <dcterms:created xsi:type="dcterms:W3CDTF">2026-10-18T11:45:04Z</dcterms:created>
  <dcterms:modified xsi:type="dcterms:W3CDTF">2026-10-18T11:47:09Z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20C90DAB3FC74DBDB58DE7FD77B7935B_13</vt:lpwstr>
  </property>
  <property fmtid="{D5CDD505-2E9C-101B-9397-08002B2CF9AE}" pid="3" name="KSOProductBuildVer">
    <vt:lpwstr>1033-12.1.0.29162</vt:lpwstr>
  </property>
</Properties>
</file>