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12192000" cy="6858000"/>
  <p:notesSz cx="6858000" cy="9144000"/>
  <p:defaultTextStyle>
    <a:defPPr>
      <a:buNone/>
    </a:defPPr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" d="1"/>
          <a:sy n="1" d="1"/>
        </p:scale>
        <p:origin x="0" y="0"/>
      </p:cViewPr>
      <p:guideLst/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buNone/>
              <a:defRPr sz="6000"/>
            </a:lvl1pPr>
          </a:lstStyle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/>
      <p:sp>
        <p:nvSpPr>
          <p:cNvPr id="2" name="Місце для дати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/>
        </p:txBody>
      </p:sp>
      <p:sp>
        <p:nvSpPr>
          <p:cNvPr id="4" name="Місце для тексту 3"/>
          <p:cNvSpPr>
            <a:spLocks noGrp="1"/>
          </p:cNvSpPr>
          <p:nvPr>
            <p:ph type="body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idx="1" hasCustomPrompt="1"/>
          </p:nvPr>
        </p:nvSpPr>
        <p:spPr/>
        <p:txBody>
          <a:bodyPr vert="eaVert"/>
          <a:lstStyle/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/>
      <p:sp>
        <p:nvSpPr>
          <p:cNvPr id="2" name="Вертикальний заголовок 1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F00AB56-25D4-422E-B168-53A3F5702A20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Клацніть, щоб відредагувати стилі зразків тексту</a:t>
            </a:r>
          </a:p>
          <a:p>
            <a:pPr lvl="1">
              <a:buNone/>
            </a:pPr>
            <a:r>
              <a:t>Другий рівень</a:t>
            </a:r>
          </a:p>
          <a:p>
            <a:pPr lvl="2">
              <a:buNone/>
            </a:pPr>
            <a:r>
              <a:t>Третій рівень</a:t>
            </a:r>
          </a:p>
          <a:p>
            <a:pPr lvl="3">
              <a:buNone/>
            </a:pPr>
            <a:r>
              <a:t>Четвертий рівень</a:t>
            </a:r>
          </a:p>
          <a:p>
            <a:pPr lvl="4">
              <a:buNone/>
            </a:pPr>
            <a:r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2C2A69-D3A9-4F36-AF1C-E7D09C80C0EB}" type="datetimeFigureOut">
              <a:rPr/>
            </a:fld>
            <a:endParaRPr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0AB56-25D4-422E-B168-53A3F5702A20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hyperlink" Target="https://zakon.rada.gov.ua/laws/show/892-2022-&#1088;#Text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hyperlink" Target="https://eosc.eu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>
            <a:spLocks noGrp="1"/>
          </p:cNvSpPr>
          <p:nvPr/>
        </p:nvSpPr>
        <p:spPr>
          <a:xfrm>
            <a:off x="1753355" y="2157005"/>
            <a:ext cx="83518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4000" b="1">
                <a:solidFill>
                  <a:srgbClr val="0070C0"/>
                </a:solidFill>
              </a:rPr>
              <a:t>ВІДКРИТА НАУКА</a:t>
            </a:r>
            <a:endParaRPr sz="4000" b="1">
              <a:solidFill>
                <a:srgbClr val="0070C0"/>
              </a:solidFill>
            </a:endParaRPr>
          </a:p>
        </p:txBody>
      </p:sp>
      <p:sp>
        <p:nvSpPr>
          <p:cNvPr id="3" name="TextBox 2"/>
          <p:cNvSpPr>
            <a:spLocks noGrp="1"/>
          </p:cNvSpPr>
          <p:nvPr/>
        </p:nvSpPr>
        <p:spPr>
          <a:xfrm>
            <a:off x="7455127" y="5601868"/>
            <a:ext cx="25125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i="1">
                <a:solidFill>
                  <a:srgbClr val="0070C0"/>
                </a:solidFill>
              </a:rPr>
              <a:t>11-12 червня 2026 року</a:t>
            </a:r>
            <a:endParaRPr sz="1600" i="1">
              <a:solidFill>
                <a:srgbClr val="0070C0"/>
              </a:solidFill>
            </a:endParaRPr>
          </a:p>
        </p:txBody>
      </p:sp>
      <p:sp>
        <p:nvSpPr>
          <p:cNvPr id="7" name="TextBox 6"/>
          <p:cNvSpPr>
            <a:spLocks noGrp="1"/>
          </p:cNvSpPr>
          <p:nvPr/>
        </p:nvSpPr>
        <p:spPr>
          <a:xfrm>
            <a:off x="7455127" y="4347052"/>
            <a:ext cx="4468009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sz="2400" b="1">
                <a:solidFill>
                  <a:srgbClr val="0070C0"/>
                </a:solidFill>
              </a:rPr>
              <a:t>Лідія Гладченко</a:t>
            </a:r>
            <a:endParaRPr sz="2400" b="1">
              <a:solidFill>
                <a:srgbClr val="0070C0"/>
              </a:solidFill>
            </a:endParaRPr>
          </a:p>
          <a:p>
            <a:r>
              <a:rPr sz="1600">
                <a:solidFill>
                  <a:srgbClr val="0070C0"/>
                </a:solidFill>
              </a:rPr>
              <a:t>к.е.н</a:t>
            </a:r>
            <a:r>
              <a:rPr sz="1600">
                <a:solidFill>
                  <a:srgbClr val="0070C0"/>
                </a:solidFill>
              </a:rPr>
              <a:t>., доцент </a:t>
            </a:r>
            <a:endParaRPr sz="1600">
              <a:solidFill>
                <a:srgbClr val="0070C0"/>
              </a:solidFill>
            </a:endParaRPr>
          </a:p>
          <a:p>
            <a:r>
              <a:rPr sz="1600">
                <a:solidFill>
                  <a:srgbClr val="0070C0"/>
                </a:solidFill>
              </a:rPr>
              <a:t>Лабораторія екосистем відкритих інновацій, КАУ</a:t>
            </a:r>
            <a:endParaRPr sz="160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>
            <a:spLocks noGrp="1"/>
          </p:cNvSpPr>
          <p:nvPr/>
        </p:nvSpPr>
        <p:spPr>
          <a:xfrm>
            <a:off x="1044593" y="104981"/>
            <a:ext cx="99880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Розміщення дослідницьких даних в Репозитарії відкритих даних НАН України DataverseUA</a:t>
            </a:r>
            <a:endParaRPr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13929" y="6014771"/>
            <a:ext cx="743578" cy="6838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5375" y="6139503"/>
            <a:ext cx="1180161" cy="47233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rcRect l="27508" r="27304"/>
          <a:stretch>
            <a:fillRect/>
          </a:stretch>
        </p:blipFill>
        <p:spPr>
          <a:xfrm>
            <a:off x="148301" y="5601868"/>
            <a:ext cx="896292" cy="111572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2782" y="6159730"/>
            <a:ext cx="941147" cy="4888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>
            <a:spLocks noGrp="1"/>
          </p:cNvSpPr>
          <p:nvPr/>
        </p:nvSpPr>
        <p:spPr>
          <a:xfrm>
            <a:off x="407596" y="118246"/>
            <a:ext cx="79606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070C0"/>
                </a:solidFill>
              </a:rPr>
              <a:t>ВІДКРИТА НАУКА</a:t>
            </a:r>
            <a:endParaRPr sz="3200" b="1">
              <a:solidFill>
                <a:srgbClr val="0070C0"/>
              </a:solidFill>
            </a:endParaRPr>
          </a:p>
        </p:txBody>
      </p:sp>
      <p:sp>
        <p:nvSpPr>
          <p:cNvPr id="3" name="TextBox 2"/>
          <p:cNvSpPr>
            <a:spLocks noGrp="1"/>
          </p:cNvSpPr>
          <p:nvPr/>
        </p:nvSpPr>
        <p:spPr>
          <a:xfrm>
            <a:off x="319411" y="784292"/>
            <a:ext cx="7475163" cy="5663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buNone/>
            </a:pPr>
            <a:r>
              <a:rPr sz="2400">
                <a:solidFill>
                  <a:srgbClr val="0070C0"/>
                </a:solidFill>
              </a:rPr>
              <a:t>C</a:t>
            </a:r>
            <a:r>
              <a:rPr sz="2400">
                <a:solidFill>
                  <a:srgbClr val="0070C0"/>
                </a:solidFill>
              </a:rPr>
              <a:t>посіб</a:t>
            </a:r>
            <a:r>
              <a:rPr sz="2400">
                <a:solidFill>
                  <a:srgbClr val="0070C0"/>
                </a:solidFill>
              </a:rPr>
              <a:t> організації та реалізації наукової і науково-технічної діяльності, що передбачає</a:t>
            </a:r>
            <a:endParaRPr sz="2400">
              <a:solidFill>
                <a:srgbClr val="0070C0"/>
              </a:solidFill>
            </a:endParaRPr>
          </a:p>
          <a:p>
            <a:pPr>
              <a:spcAft>
                <a:spcPts val="1500"/>
              </a:spcAft>
              <a:buNone/>
            </a:pPr>
            <a:r>
              <a:rPr sz="2400">
                <a:solidFill>
                  <a:srgbClr val="0070C0"/>
                </a:solidFill>
              </a:rPr>
              <a:t>забезпечення доступу до об’єктів </a:t>
            </a:r>
            <a:r>
              <a:rPr sz="2400" i="1">
                <a:solidFill>
                  <a:srgbClr val="0070C0"/>
                </a:solidFill>
              </a:rPr>
              <a:t>дослідницької інфраструктури</a:t>
            </a:r>
            <a:r>
              <a:rPr sz="2400">
                <a:solidFill>
                  <a:srgbClr val="0070C0"/>
                </a:solidFill>
              </a:rPr>
              <a:t>, </a:t>
            </a:r>
            <a:r>
              <a:rPr sz="2400" i="1">
                <a:solidFill>
                  <a:srgbClr val="0070C0"/>
                </a:solidFill>
              </a:rPr>
              <a:t>наукових результатів</a:t>
            </a:r>
            <a:r>
              <a:rPr sz="2400">
                <a:solidFill>
                  <a:srgbClr val="0070C0"/>
                </a:solidFill>
              </a:rPr>
              <a:t>, зокрема </a:t>
            </a:r>
            <a:r>
              <a:rPr sz="2400" i="1">
                <a:solidFill>
                  <a:srgbClr val="0070C0"/>
                </a:solidFill>
              </a:rPr>
              <a:t>дослідницьких даних</a:t>
            </a:r>
            <a:r>
              <a:rPr sz="2400">
                <a:solidFill>
                  <a:srgbClr val="0070C0"/>
                </a:solidFill>
              </a:rPr>
              <a:t>, та </a:t>
            </a:r>
            <a:r>
              <a:rPr sz="2400" i="1">
                <a:solidFill>
                  <a:srgbClr val="0070C0"/>
                </a:solidFill>
              </a:rPr>
              <a:t>науково-технічної інформації </a:t>
            </a:r>
            <a:r>
              <a:rPr sz="2400">
                <a:solidFill>
                  <a:srgbClr val="0070C0"/>
                </a:solidFill>
              </a:rPr>
              <a:t>(крім інформації, віднесеної відповідно до законодавства до інформації з обмеженим доступом)</a:t>
            </a:r>
            <a:endParaRPr sz="2400">
              <a:solidFill>
                <a:srgbClr val="0070C0"/>
              </a:solidFill>
            </a:endParaRPr>
          </a:p>
          <a:p>
            <a:pPr>
              <a:spcAft>
                <a:spcPts val="1500"/>
              </a:spcAft>
              <a:buNone/>
            </a:pPr>
            <a:r>
              <a:rPr sz="2400">
                <a:solidFill>
                  <a:srgbClr val="0070C0"/>
                </a:solidFill>
              </a:rPr>
              <a:t>з можливістю їх багаторазового використання, обміну та поширення</a:t>
            </a:r>
            <a:endParaRPr sz="2400">
              <a:solidFill>
                <a:srgbClr val="0070C0"/>
              </a:solidFill>
            </a:endParaRPr>
          </a:p>
          <a:p>
            <a:pPr>
              <a:spcAft>
                <a:spcPts val="1500"/>
              </a:spcAft>
              <a:buNone/>
            </a:pPr>
            <a:r>
              <a:rPr sz="2400">
                <a:solidFill>
                  <a:srgbClr val="0070C0"/>
                </a:solidFill>
              </a:rPr>
              <a:t>за допомогою інформаційно-комунікаційних технологій</a:t>
            </a:r>
            <a:endParaRPr sz="2400">
              <a:solidFill>
                <a:srgbClr val="0070C0"/>
              </a:solidFill>
            </a:endParaRPr>
          </a:p>
          <a:p>
            <a:pPr>
              <a:spcAft>
                <a:spcPts val="1500"/>
              </a:spcAft>
              <a:buNone/>
            </a:pPr>
            <a:r>
              <a:rPr sz="2400" b="1">
                <a:solidFill>
                  <a:srgbClr val="0070C0"/>
                </a:solidFill>
              </a:rPr>
              <a:t>з метою </a:t>
            </a:r>
            <a:r>
              <a:rPr sz="2400">
                <a:solidFill>
                  <a:srgbClr val="0070C0"/>
                </a:solidFill>
              </a:rPr>
              <a:t>прискорення науково-технічного та суспільного розвитку, поглиблення співпраці між вченими  і з дотриманням авторських та суміжних прав.</a:t>
            </a:r>
            <a:endParaRPr sz="2400">
              <a:solidFill>
                <a:srgbClr val="0070C0"/>
              </a:solidFill>
            </a:endParaRPr>
          </a:p>
        </p:txBody>
      </p:sp>
      <p:pic>
        <p:nvPicPr>
          <p:cNvPr id="4" name="Picture 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8135008" y="1950243"/>
            <a:ext cx="3874293" cy="2957513"/>
          </a:xfrm>
          <a:prstGeom prst="rect">
            <a:avLst/>
          </a:prstGeom>
        </p:spPr>
      </p:pic>
      <p:sp>
        <p:nvSpPr>
          <p:cNvPr id="6" name="TextBox 5"/>
          <p:cNvSpPr>
            <a:spLocks noGrp="1"/>
          </p:cNvSpPr>
          <p:nvPr/>
        </p:nvSpPr>
        <p:spPr>
          <a:xfrm>
            <a:off x="8135007" y="5456506"/>
            <a:ext cx="387429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/>
              <a:t>Закон України «Про внесення змін до Закону України «Про наукову і науково-технічну діяльність» щодо питань дослідницької інфраструктури та підтримки молодих вчених» №4794-ІХ від 25.02.2026</a:t>
            </a:r>
            <a:endParaRPr sz="1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>
            <a:spLocks noGrp="1"/>
          </p:cNvSpPr>
          <p:nvPr/>
        </p:nvSpPr>
        <p:spPr>
          <a:xfrm>
            <a:off x="407596" y="118246"/>
            <a:ext cx="79606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070C0"/>
                </a:solidFill>
              </a:rPr>
              <a:t>НЕОБХІДНІСТЬ ВІДКРИТОЇ НАУКИ</a:t>
            </a:r>
            <a:endParaRPr sz="3200" b="1">
              <a:solidFill>
                <a:srgbClr val="0070C0"/>
              </a:solidFill>
            </a:endParaRPr>
          </a:p>
        </p:txBody>
      </p:sp>
      <p:sp>
        <p:nvSpPr>
          <p:cNvPr id="3" name="TextBox 2"/>
          <p:cNvSpPr>
            <a:spLocks noGrp="1"/>
          </p:cNvSpPr>
          <p:nvPr/>
        </p:nvSpPr>
        <p:spPr>
          <a:xfrm>
            <a:off x="3499244" y="684250"/>
            <a:ext cx="8577140" cy="60555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500"/>
              </a:spcAft>
              <a:buFont typeface="Wingdings" panose="05000000000000000000"/>
              <a:buChar char="ü"/>
            </a:pPr>
            <a:r>
              <a:rPr sz="2000"/>
              <a:t>Експоненційне</a:t>
            </a:r>
            <a:r>
              <a:rPr sz="2000"/>
              <a:t> зростання наукових знань, </a:t>
            </a:r>
            <a:r>
              <a:rPr sz="2000"/>
              <a:t>міждисциплінарність</a:t>
            </a:r>
            <a:r>
              <a:rPr sz="2000"/>
              <a:t>, необхідність </a:t>
            </a:r>
            <a:r>
              <a:rPr sz="2000"/>
              <a:t>колаборації</a:t>
            </a:r>
            <a:r>
              <a:rPr sz="2000"/>
              <a:t> в дослідженнях</a:t>
            </a:r>
            <a:endParaRPr sz="2000"/>
          </a:p>
          <a:p>
            <a:pPr marL="285750" indent="-285750">
              <a:spcAft>
                <a:spcPts val="1500"/>
              </a:spcAft>
              <a:buFont typeface="Wingdings" panose="05000000000000000000"/>
              <a:buChar char="ü"/>
            </a:pPr>
            <a:r>
              <a:rPr sz="2000"/>
              <a:t>Дублювання досліджень (значні затрати праці і грошей)</a:t>
            </a:r>
            <a:endParaRPr sz="2000"/>
          </a:p>
          <a:p>
            <a:pPr marL="285750" indent="-285750">
              <a:spcAft>
                <a:spcPts val="1500"/>
              </a:spcAft>
              <a:buFont typeface="Wingdings" panose="05000000000000000000"/>
              <a:buChar char="ü"/>
            </a:pPr>
            <a:r>
              <a:rPr sz="2000"/>
              <a:t>Відтворюваність результатів досліджень, повторне використання даних та їх перевірка</a:t>
            </a:r>
            <a:endParaRPr sz="2000"/>
          </a:p>
          <a:p>
            <a:pPr marL="285750" indent="-285750">
              <a:spcAft>
                <a:spcPts val="1500"/>
              </a:spcAft>
              <a:buFont typeface="Wingdings" panose="05000000000000000000"/>
              <a:buChar char="ü"/>
            </a:pPr>
            <a:r>
              <a:rPr sz="2000"/>
              <a:t>Розвиток цифрових технологій та їх поширення на практиці, що дозволяє формувати цифрові </a:t>
            </a:r>
            <a:r>
              <a:rPr sz="2000"/>
              <a:t>каталоги, </a:t>
            </a:r>
            <a:r>
              <a:rPr sz="2000"/>
              <a:t>присвоювати ідентифікатори (PID), створити інфраструктуру пошуку, обміну та обчислень </a:t>
            </a:r>
            <a:endParaRPr sz="2000"/>
          </a:p>
          <a:p>
            <a:pPr marL="285750" indent="-285750">
              <a:spcAft>
                <a:spcPts val="1500"/>
              </a:spcAft>
              <a:buFont typeface="Wingdings" panose="05000000000000000000"/>
              <a:buChar char="ü"/>
            </a:pPr>
            <a:r>
              <a:rPr sz="2000"/>
              <a:t>Виклики сталого розвитку, кліматичні зміни, ризики пандемій</a:t>
            </a:r>
            <a:endParaRPr sz="2000"/>
          </a:p>
          <a:p>
            <a:pPr marL="285750" indent="-285750">
              <a:spcAft>
                <a:spcPts val="1500"/>
              </a:spcAft>
              <a:buFont typeface="Wingdings" panose="05000000000000000000"/>
              <a:buChar char="ü"/>
            </a:pPr>
            <a:r>
              <a:rPr sz="2000"/>
              <a:t>Роль науки в суспільстві (для розвитку економіки та управління: </a:t>
            </a:r>
            <a:r>
              <a:rPr sz="2000"/>
              <a:t>Data-driven Decision-making, Science for Governance</a:t>
            </a:r>
            <a:r>
              <a:rPr sz="2000"/>
              <a:t>)</a:t>
            </a:r>
            <a:endParaRPr sz="2000"/>
          </a:p>
          <a:p>
            <a:pPr marL="285750" indent="-285750">
              <a:spcAft>
                <a:spcPts val="1500"/>
              </a:spcAft>
              <a:buFont typeface="Wingdings" panose="05000000000000000000"/>
              <a:buChar char="ü"/>
            </a:pPr>
            <a:r>
              <a:rPr sz="2000"/>
              <a:t>Довіра до науки (поширення і популяризація знань, їх зрозумілість для широких кіл, партнерство дослідників)</a:t>
            </a:r>
            <a:endParaRPr sz="2000"/>
          </a:p>
          <a:p>
            <a:pPr marL="285750" indent="-285750">
              <a:spcAft>
                <a:spcPts val="1500"/>
              </a:spcAft>
              <a:buFont typeface="Wingdings" panose="05000000000000000000"/>
              <a:buChar char="ü"/>
            </a:pPr>
            <a:r>
              <a:rPr sz="2000"/>
              <a:t>Залученість до науки (</a:t>
            </a:r>
            <a:r>
              <a:rPr sz="2000"/>
              <a:t>Citizen Science</a:t>
            </a:r>
            <a:r>
              <a:rPr sz="2000"/>
              <a:t>, залученість «ненаукових» кіл до наукового знання і наукових досліджень, пошук талантів)</a:t>
            </a:r>
            <a:endParaRPr sz="2000"/>
          </a:p>
        </p:txBody>
      </p:sp>
      <p:pic>
        <p:nvPicPr>
          <p:cNvPr id="4" name="Picture 20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1" y="1965434"/>
            <a:ext cx="3499245" cy="26591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>
            <a:spLocks noGrp="1"/>
          </p:cNvSpPr>
          <p:nvPr/>
        </p:nvSpPr>
        <p:spPr>
          <a:xfrm>
            <a:off x="344025" y="161363"/>
            <a:ext cx="79606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070C0"/>
                </a:solidFill>
              </a:rPr>
              <a:t>ІСТОРИЧНІ ВИТОКИ ВІДКРИТОЇ НАУКИ</a:t>
            </a:r>
            <a:endParaRPr sz="3200" b="1">
              <a:solidFill>
                <a:srgbClr val="0070C0"/>
              </a:solidFill>
            </a:endParaRPr>
          </a:p>
        </p:txBody>
      </p:sp>
      <p:sp>
        <p:nvSpPr>
          <p:cNvPr id="3" name="TextBox 2"/>
          <p:cNvSpPr>
            <a:spLocks noGrp="1"/>
          </p:cNvSpPr>
          <p:nvPr/>
        </p:nvSpPr>
        <p:spPr>
          <a:xfrm>
            <a:off x="272905" y="974864"/>
            <a:ext cx="11503949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/>
              <a:t>2002 </a:t>
            </a:r>
            <a:r>
              <a:rPr b="1"/>
              <a:t> Будапештська ініціатива відкритого доступу (</a:t>
            </a:r>
            <a:r>
              <a:rPr b="1"/>
              <a:t>The Budapest Open Access Initiative, BOAI)</a:t>
            </a:r>
            <a:endParaRPr b="1"/>
          </a:p>
          <a:p>
            <a:r>
              <a:t>Вперше визначено термін </a:t>
            </a:r>
            <a:r>
              <a:rPr b="1"/>
              <a:t>open</a:t>
            </a:r>
            <a:r>
              <a:rPr b="1"/>
              <a:t> </a:t>
            </a:r>
            <a:r>
              <a:rPr b="1"/>
              <a:t>access</a:t>
            </a:r>
            <a:r>
              <a:t> та сформульовано основні принципи доступності публікацій</a:t>
            </a:r>
          </a:p>
          <a:p>
            <a:r>
              <a:rPr b="1">
                <a:highlight>
                  <a:srgbClr val="F0F8FC"/>
                </a:highlight>
              </a:rPr>
              <a:t>Поворот</a:t>
            </a:r>
            <a:r>
              <a:rPr b="1"/>
              <a:t>:</a:t>
            </a:r>
            <a:r>
              <a:t> народження сучасної ідеології відкритої науки.</a:t>
            </a:r>
          </a:p>
          <a:p>
            <a:endParaRPr b="1"/>
          </a:p>
          <a:p>
            <a:r>
              <a:rPr b="1"/>
              <a:t>2003  Берлінська декларація відкритого доступу (</a:t>
            </a:r>
            <a:r>
              <a:rPr b="1"/>
              <a:t>Berlin Declaration on Open Access)</a:t>
            </a:r>
            <a:endParaRPr b="1"/>
          </a:p>
          <a:p>
            <a:r>
              <a:t>Провідні наукові установи Європи офіційно підтвердили курс на відкриті публікації.</a:t>
            </a:r>
          </a:p>
          <a:p>
            <a:r>
              <a:rPr b="1">
                <a:highlight>
                  <a:srgbClr val="F0F8FC"/>
                </a:highlight>
              </a:rPr>
              <a:t>Поворот</a:t>
            </a:r>
            <a:r>
              <a:rPr b="1"/>
              <a:t>:</a:t>
            </a:r>
            <a:r>
              <a:t> відкритий доступ стає політикою інституцій, а не рухом ентузіастів</a:t>
            </a:r>
          </a:p>
          <a:p/>
          <a:p>
            <a:r>
              <a:rPr b="1"/>
              <a:t>2008</a:t>
            </a:r>
            <a:r>
              <a:t> </a:t>
            </a:r>
            <a:r>
              <a:rPr b="1"/>
              <a:t>National</a:t>
            </a:r>
            <a:r>
              <a:rPr b="1"/>
              <a:t> </a:t>
            </a:r>
            <a:r>
              <a:rPr b="1"/>
              <a:t>Institutes</a:t>
            </a:r>
            <a:r>
              <a:rPr b="1"/>
              <a:t> </a:t>
            </a:r>
            <a:r>
              <a:rPr b="1"/>
              <a:t>of</a:t>
            </a:r>
            <a:r>
              <a:rPr b="1"/>
              <a:t> </a:t>
            </a:r>
            <a:r>
              <a:rPr b="1"/>
              <a:t>Health</a:t>
            </a:r>
            <a:r>
              <a:rPr b="1"/>
              <a:t> (США)</a:t>
            </a:r>
            <a:r>
              <a:rPr b="1"/>
              <a:t> вимагає відкритого доступу до всіх фінансованих публікацій</a:t>
            </a:r>
            <a:r>
              <a:t>.</a:t>
            </a:r>
          </a:p>
          <a:p>
            <a:r>
              <a:t>Найбільший науковий фонд світу переходить на обов’язковий </a:t>
            </a:r>
            <a:r>
              <a:t>Open</a:t>
            </a:r>
            <a:r>
              <a:t> Access .</a:t>
            </a:r>
          </a:p>
          <a:p>
            <a:r>
              <a:rPr b="1">
                <a:highlight>
                  <a:srgbClr val="F0F8FC"/>
                </a:highlight>
              </a:rPr>
              <a:t>Поворот</a:t>
            </a:r>
            <a:r>
              <a:rPr b="1"/>
              <a:t>:</a:t>
            </a:r>
            <a:r>
              <a:t> відкритий доступ зміщується з добровільного на регуляторний рівень</a:t>
            </a:r>
          </a:p>
          <a:p>
            <a:endParaRPr b="1"/>
          </a:p>
          <a:p>
            <a:r>
              <a:rPr b="1"/>
              <a:t>2011 — формування </a:t>
            </a:r>
            <a:r>
              <a:rPr b="1"/>
              <a:t>Research</a:t>
            </a:r>
            <a:r>
              <a:rPr b="1"/>
              <a:t> </a:t>
            </a:r>
            <a:r>
              <a:rPr b="1"/>
              <a:t>Data</a:t>
            </a:r>
            <a:r>
              <a:rPr b="1"/>
              <a:t> </a:t>
            </a:r>
            <a:r>
              <a:rPr b="1"/>
              <a:t>Alliance</a:t>
            </a:r>
            <a:r>
              <a:rPr b="1"/>
              <a:t> (RDA)</a:t>
            </a:r>
            <a:endParaRPr b="1"/>
          </a:p>
          <a:p>
            <a:r>
              <a:t>Глобальна платформа для </a:t>
            </a:r>
            <a:r>
              <a:t>інтероперабельності</a:t>
            </a:r>
            <a:r>
              <a:t> та відкритості дослідницьких даних.</a:t>
            </a:r>
          </a:p>
          <a:p>
            <a:r>
              <a:rPr b="1">
                <a:highlight>
                  <a:srgbClr val="F0F8FC"/>
                </a:highlight>
              </a:rPr>
              <a:t>Поворот</a:t>
            </a:r>
            <a:r>
              <a:rPr b="1"/>
              <a:t>:</a:t>
            </a:r>
            <a:r>
              <a:t> фокус зміщується з відкритих статей до відкритих даних та </a:t>
            </a:r>
            <a:r>
              <a:t>інфраструктур</a:t>
            </a:r>
            <a:r>
              <a:t>.</a:t>
            </a:r>
          </a:p>
          <a:p>
            <a:endParaRPr b="1"/>
          </a:p>
          <a:p>
            <a:r>
              <a:rPr b="1"/>
              <a:t>2013 — перехід ЄС до політики </a:t>
            </a:r>
            <a:r>
              <a:rPr b="1"/>
              <a:t>Open</a:t>
            </a:r>
            <a:r>
              <a:rPr b="1"/>
              <a:t> Access у програмі </a:t>
            </a:r>
            <a:r>
              <a:rPr b="1"/>
              <a:t>Horizon</a:t>
            </a:r>
            <a:r>
              <a:rPr b="1"/>
              <a:t> 2020</a:t>
            </a:r>
            <a:endParaRPr b="1"/>
          </a:p>
          <a:p>
            <a:r>
              <a:t>Відкритий доступ стає обов’язковою вимогою для європейських грантів.</a:t>
            </a:r>
          </a:p>
          <a:p>
            <a:r>
              <a:rPr b="1">
                <a:highlight>
                  <a:srgbClr val="F0F8FC"/>
                </a:highlight>
              </a:rPr>
              <a:t>Поворот</a:t>
            </a:r>
            <a:r>
              <a:rPr b="1"/>
              <a:t>:</a:t>
            </a:r>
            <a:r>
              <a:t> масштабна політична підтримка на рівні континенту</a:t>
            </a:r>
            <a:endParaRPr b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>
            <a:spLocks noGrp="1"/>
          </p:cNvSpPr>
          <p:nvPr/>
        </p:nvSpPr>
        <p:spPr>
          <a:xfrm>
            <a:off x="270019" y="671691"/>
            <a:ext cx="11678141" cy="618630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b="1"/>
              <a:t>2016 Формулювання FAIR-принципів для дослідницьких даних</a:t>
            </a:r>
            <a:endParaRPr b="1"/>
          </a:p>
          <a:p>
            <a:r>
              <a:t>Вперше чітко описано, якими мають бути дані: </a:t>
            </a:r>
            <a:r>
              <a:t>Findable</a:t>
            </a:r>
            <a:r>
              <a:t>, </a:t>
            </a:r>
            <a:r>
              <a:t>Accessible</a:t>
            </a:r>
            <a:r>
              <a:t>, </a:t>
            </a:r>
            <a:r>
              <a:t>Interoperable</a:t>
            </a:r>
            <a:r>
              <a:t>, </a:t>
            </a:r>
            <a:r>
              <a:t>Reusable</a:t>
            </a:r>
            <a:r>
              <a:t>.</a:t>
            </a:r>
          </a:p>
          <a:p>
            <a:r>
              <a:rPr b="1">
                <a:highlight>
                  <a:srgbClr val="F0F8FC"/>
                </a:highlight>
              </a:rPr>
              <a:t>Поворот</a:t>
            </a:r>
            <a:r>
              <a:rPr b="1"/>
              <a:t>:</a:t>
            </a:r>
            <a:r>
              <a:t> стандартизація й основа для управління даними у відкритій науці.</a:t>
            </a:r>
          </a:p>
          <a:p>
            <a:pPr marL="803275" indent="-803275">
              <a:buNone/>
            </a:pPr>
          </a:p>
          <a:p>
            <a:r>
              <a:rPr b="1"/>
              <a:t>2018 Запуск </a:t>
            </a:r>
            <a:r>
              <a:rPr b="1"/>
              <a:t>Plan</a:t>
            </a:r>
            <a:r>
              <a:rPr b="1"/>
              <a:t> S (</a:t>
            </a:r>
            <a:r>
              <a:rPr b="1"/>
              <a:t>cOAlition</a:t>
            </a:r>
            <a:r>
              <a:rPr b="1"/>
              <a:t> S)</a:t>
            </a:r>
            <a:endParaRPr b="1"/>
          </a:p>
          <a:p>
            <a:r>
              <a:t>28+ найбільших європейських фондів вимагають негайного відкритого доступу до всіх публікацій.</a:t>
            </a:r>
          </a:p>
          <a:p>
            <a:r>
              <a:rPr b="1">
                <a:highlight>
                  <a:srgbClr val="F0F8FC"/>
                </a:highlight>
              </a:rPr>
              <a:t>Поворот</a:t>
            </a:r>
            <a:r>
              <a:rPr b="1"/>
              <a:t>:</a:t>
            </a:r>
            <a:r>
              <a:t> початок жорсткого переходу до повної відкритості</a:t>
            </a:r>
          </a:p>
          <a:p/>
          <a:p>
            <a:r>
              <a:rPr b="1"/>
              <a:t>2020</a:t>
            </a:r>
            <a:r>
              <a:t> </a:t>
            </a:r>
            <a:r>
              <a:t>EOSC Association. 1st General Assembly, December 2020</a:t>
            </a:r>
            <a:r>
              <a:t>, </a:t>
            </a:r>
            <a:r>
              <a:rPr b="1">
                <a:solidFill>
                  <a:srgbClr val="C00000"/>
                </a:solidFill>
              </a:rPr>
              <a:t>Інститут теоретичної фізики </a:t>
            </a:r>
            <a:r>
              <a:rPr b="1">
                <a:solidFill>
                  <a:srgbClr val="C00000"/>
                </a:solidFill>
              </a:rPr>
              <a:t>ім.Боголюбова</a:t>
            </a:r>
            <a:r>
              <a:rPr b="1">
                <a:solidFill>
                  <a:srgbClr val="C00000"/>
                </a:solidFill>
              </a:rPr>
              <a:t> НАН України був прийнятий </a:t>
            </a:r>
            <a:r>
              <a:rPr b="1">
                <a:solidFill>
                  <a:srgbClr val="C00000"/>
                </a:solidFill>
              </a:rPr>
              <a:t> </a:t>
            </a:r>
            <a:r>
              <a:rPr b="1">
                <a:solidFill>
                  <a:srgbClr val="C00000"/>
                </a:solidFill>
              </a:rPr>
              <a:t>як мандатна організація від України у </a:t>
            </a:r>
            <a:r>
              <a:rPr b="1">
                <a:solidFill>
                  <a:srgbClr val="C00000"/>
                </a:solidFill>
              </a:rPr>
              <a:t>EOSC Association</a:t>
            </a:r>
            <a:r>
              <a:rPr b="1"/>
              <a:t> </a:t>
            </a:r>
            <a:r>
              <a:t>(2021)</a:t>
            </a:r>
          </a:p>
          <a:p/>
          <a:p>
            <a:r>
              <a:rPr b="1"/>
              <a:t>2021  Рекомендація ЮНЕСКО щодо відкритої науки (UNESCO </a:t>
            </a:r>
            <a:r>
              <a:rPr b="1"/>
              <a:t>Recommendation</a:t>
            </a:r>
            <a:r>
              <a:rPr b="1"/>
              <a:t> </a:t>
            </a:r>
            <a:r>
              <a:rPr b="1"/>
              <a:t>on</a:t>
            </a:r>
            <a:r>
              <a:rPr b="1"/>
              <a:t> </a:t>
            </a:r>
            <a:r>
              <a:rPr b="1"/>
              <a:t>Open</a:t>
            </a:r>
            <a:r>
              <a:rPr b="1"/>
              <a:t> </a:t>
            </a:r>
            <a:r>
              <a:rPr b="1"/>
              <a:t>Science</a:t>
            </a:r>
            <a:r>
              <a:rPr b="1"/>
              <a:t>)</a:t>
            </a:r>
            <a:endParaRPr b="1"/>
          </a:p>
          <a:p>
            <a:r>
              <a:t>Країни-члени ООН офіційно приймають спільні принципи та стандарти відкритої науки.</a:t>
            </a:r>
          </a:p>
          <a:p>
            <a:r>
              <a:rPr b="1">
                <a:highlight>
                  <a:srgbClr val="F0F8FC"/>
                </a:highlight>
              </a:rPr>
              <a:t>Поворот</a:t>
            </a:r>
            <a:r>
              <a:rPr b="1"/>
              <a:t>:</a:t>
            </a:r>
            <a:r>
              <a:t> глобальне політичне визнання </a:t>
            </a:r>
            <a:r>
              <a:t>Open</a:t>
            </a:r>
            <a:r>
              <a:t> </a:t>
            </a:r>
            <a:r>
              <a:t>Science</a:t>
            </a:r>
            <a:r>
              <a:t>.</a:t>
            </a:r>
          </a:p>
          <a:p/>
          <a:p>
            <a:r>
              <a:rPr b="1"/>
              <a:t>2022 р. </a:t>
            </a:r>
            <a:r>
              <a:rPr b="1">
                <a:solidFill>
                  <a:srgbClr val="C00000"/>
                </a:solidFill>
              </a:rPr>
              <a:t>Україна офіційно приєдналася до Глобальних Рекомендацій ЮНЕСКО</a:t>
            </a:r>
            <a:r>
              <a:rPr>
                <a:solidFill>
                  <a:srgbClr val="C00000"/>
                </a:solidFill>
              </a:rPr>
              <a:t>.</a:t>
            </a:r>
            <a:r>
              <a:t> Розпорядження КМУ від 8 жовтня 2022 р. № 892-р «Про затвердження Національного плану щодо відкритої науки» (</a:t>
            </a:r>
            <a:r>
              <a:rPr>
                <a:hlinkClick r:id="rId1"/>
              </a:rPr>
              <a:t>https://zakon.rada.gov.ua/laws/show/892-2022-%D1%80#Text</a:t>
            </a:r>
            <a:r>
              <a:t> )</a:t>
            </a:r>
          </a:p>
          <a:p>
            <a:pPr marL="803275" indent="-803275">
              <a:buNone/>
            </a:pPr>
          </a:p>
          <a:p>
            <a:r>
              <a:rPr b="1"/>
              <a:t>2023–2024 Перехід до </a:t>
            </a:r>
            <a:r>
              <a:rPr b="1"/>
              <a:t>Open</a:t>
            </a:r>
            <a:r>
              <a:rPr b="1"/>
              <a:t> </a:t>
            </a:r>
            <a:r>
              <a:rPr b="1"/>
              <a:t>Science-by-default</a:t>
            </a:r>
            <a:r>
              <a:rPr b="1"/>
              <a:t> у </a:t>
            </a:r>
            <a:r>
              <a:rPr b="1"/>
              <a:t>Horizon</a:t>
            </a:r>
            <a:r>
              <a:rPr b="1"/>
              <a:t> </a:t>
            </a:r>
            <a:r>
              <a:rPr b="1"/>
              <a:t>Europe</a:t>
            </a:r>
            <a:r>
              <a:rPr b="1"/>
              <a:t> та ERC</a:t>
            </a:r>
            <a:endParaRPr b="1"/>
          </a:p>
          <a:p>
            <a:r>
              <a:t>Дані, публікації, методи, ПЗ, протоколи — все має бути відкритим «за замовчуванням».</a:t>
            </a:r>
          </a:p>
          <a:p>
            <a:r>
              <a:rPr b="1">
                <a:highlight>
                  <a:srgbClr val="F0F8FC"/>
                </a:highlight>
              </a:rPr>
              <a:t>Поворот</a:t>
            </a:r>
            <a:r>
              <a:rPr b="1"/>
              <a:t>:</a:t>
            </a:r>
            <a:r>
              <a:t> відкритість стає </a:t>
            </a:r>
            <a:r>
              <a:rPr i="1"/>
              <a:t>операційним стандартом</a:t>
            </a:r>
            <a:r>
              <a:t> сучасних наукових </a:t>
            </a:r>
            <a:r>
              <a:t>проєктів</a:t>
            </a:r>
            <a:r>
              <a:t>.</a:t>
            </a:r>
          </a:p>
        </p:txBody>
      </p:sp>
      <p:sp>
        <p:nvSpPr>
          <p:cNvPr id="2" name="TextBox 1"/>
          <p:cNvSpPr>
            <a:spLocks noGrp="1"/>
          </p:cNvSpPr>
          <p:nvPr/>
        </p:nvSpPr>
        <p:spPr>
          <a:xfrm>
            <a:off x="270019" y="86916"/>
            <a:ext cx="79606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070C0"/>
                </a:solidFill>
              </a:rPr>
              <a:t>ІСТОРИЧНІ ВИТОКИ ВІДКРИТОЇ НАУКИ</a:t>
            </a:r>
            <a:endParaRPr sz="3200" b="1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Овал 5"/>
          <p:cNvSpPr>
            <a:spLocks noGrp="1"/>
          </p:cNvSpPr>
          <p:nvPr/>
        </p:nvSpPr>
        <p:spPr>
          <a:xfrm rot="10800000" flipH="1" flipV="1">
            <a:off x="4347012" y="2010733"/>
            <a:ext cx="3240956" cy="3086631"/>
          </a:xfrm>
          <a:prstGeom prst="ellipse">
            <a:avLst/>
          </a:prstGeom>
          <a:gradFill flip="none" rotWithShape="1">
            <a:gsLst>
              <a:gs pos="42000">
                <a:srgbClr val="FF0000"/>
              </a:gs>
              <a:gs pos="24000">
                <a:srgbClr val="FFC000"/>
              </a:gs>
              <a:gs pos="0">
                <a:srgbClr val="FFFF00"/>
              </a:gs>
              <a:gs pos="66000">
                <a:srgbClr val="33CCFF"/>
              </a:gs>
              <a:gs pos="100000">
                <a:srgbClr val="92D050"/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2800" b="1"/>
              <a:t>СТОВПИ ВІДКРИТОЇ НАУКИ</a:t>
            </a:r>
            <a:endParaRPr sz="2800" b="1"/>
          </a:p>
        </p:txBody>
      </p:sp>
      <p:sp>
        <p:nvSpPr>
          <p:cNvPr id="8" name="TextBox 7"/>
          <p:cNvSpPr>
            <a:spLocks noGrp="1"/>
          </p:cNvSpPr>
          <p:nvPr/>
        </p:nvSpPr>
        <p:spPr>
          <a:xfrm>
            <a:off x="0" y="1272626"/>
            <a:ext cx="4199826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1600" b="1"/>
              <a:t>Громадянська наука</a:t>
            </a:r>
            <a:endParaRPr sz="1600" b="1"/>
          </a:p>
          <a:p>
            <a:pPr algn="ctr">
              <a:buNone/>
            </a:pPr>
            <a:r>
              <a:rPr sz="1400" i="1"/>
              <a:t>концепція наукових досліджень, що передбачає залучення широкого кола непрофесійних добровольців до процесу збору, аналізу даних, розвитку технологій або безпосередньої участі у дослідженнях природи чи суспільства. Така співпраця між громадянами та вченими сприяє виробленню наукових знань, де кожен може стати дослідником, не вимагаючи спеціальної освіти чи академічної підготовки</a:t>
            </a:r>
            <a:r>
              <a:rPr sz="1400"/>
              <a:t>. </a:t>
            </a:r>
            <a:endParaRPr sz="1400"/>
          </a:p>
        </p:txBody>
      </p:sp>
      <p:sp>
        <p:nvSpPr>
          <p:cNvPr id="9" name="TextBox 8"/>
          <p:cNvSpPr>
            <a:spLocks noGrp="1"/>
          </p:cNvSpPr>
          <p:nvPr/>
        </p:nvSpPr>
        <p:spPr>
          <a:xfrm>
            <a:off x="255120" y="3687592"/>
            <a:ext cx="33832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1600" b="1"/>
              <a:t>Доброчесність досліджень</a:t>
            </a:r>
            <a:endParaRPr sz="1600" b="1"/>
          </a:p>
        </p:txBody>
      </p:sp>
      <p:sp>
        <p:nvSpPr>
          <p:cNvPr id="10" name="TextBox 9"/>
          <p:cNvSpPr>
            <a:spLocks noGrp="1"/>
          </p:cNvSpPr>
          <p:nvPr/>
        </p:nvSpPr>
        <p:spPr>
          <a:xfrm>
            <a:off x="609426" y="4327152"/>
            <a:ext cx="338328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1600" b="1"/>
              <a:t>Нове покоління метрик</a:t>
            </a:r>
            <a:endParaRPr sz="1600" b="1"/>
          </a:p>
          <a:p>
            <a:pPr algn="ctr">
              <a:buNone/>
            </a:pPr>
            <a:r>
              <a:rPr sz="1400" i="1"/>
              <a:t>новітні практики бібліометрії</a:t>
            </a:r>
            <a:endParaRPr sz="1400" i="1"/>
          </a:p>
        </p:txBody>
      </p:sp>
      <p:sp>
        <p:nvSpPr>
          <p:cNvPr id="11" name="TextBox 10"/>
          <p:cNvSpPr>
            <a:spLocks noGrp="1"/>
          </p:cNvSpPr>
          <p:nvPr/>
        </p:nvSpPr>
        <p:spPr>
          <a:xfrm>
            <a:off x="963731" y="5182156"/>
            <a:ext cx="3383280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1600" b="1"/>
              <a:t>Винагороди і стимули</a:t>
            </a:r>
            <a:endParaRPr sz="1600" b="1"/>
          </a:p>
          <a:p>
            <a:pPr algn="ctr">
              <a:buNone/>
            </a:pPr>
            <a:r>
              <a:rPr sz="1400" i="1"/>
              <a:t>Політка відкритого оцінювання та винагороди дослідників в умовах відкритої науки</a:t>
            </a:r>
            <a:endParaRPr sz="1400" i="1"/>
          </a:p>
        </p:txBody>
      </p:sp>
      <p:sp>
        <p:nvSpPr>
          <p:cNvPr id="12" name="TextBox 11"/>
          <p:cNvSpPr>
            <a:spLocks noGrp="1"/>
          </p:cNvSpPr>
          <p:nvPr/>
        </p:nvSpPr>
        <p:spPr>
          <a:xfrm>
            <a:off x="7882338" y="1285459"/>
            <a:ext cx="355426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1600" b="1"/>
              <a:t>Майбутнє наукової комунікації</a:t>
            </a:r>
            <a:endParaRPr sz="1600" b="1"/>
          </a:p>
          <a:p>
            <a:pPr algn="ctr">
              <a:buNone/>
            </a:pPr>
            <a:r>
              <a:rPr sz="1400" i="1"/>
              <a:t>Розміщення результатів досліджень у відкритому доступі, препринти, відкрите рецензування, відкриті відповіді рецензентам, обмін даними та ін.</a:t>
            </a:r>
            <a:endParaRPr sz="1400" i="1"/>
          </a:p>
        </p:txBody>
      </p:sp>
      <p:sp>
        <p:nvSpPr>
          <p:cNvPr id="13" name="TextBox 12"/>
          <p:cNvSpPr>
            <a:spLocks noGrp="1"/>
          </p:cNvSpPr>
          <p:nvPr/>
        </p:nvSpPr>
        <p:spPr>
          <a:xfrm>
            <a:off x="7882337" y="2692274"/>
            <a:ext cx="392077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1600" b="1"/>
              <a:t>Принципи </a:t>
            </a:r>
            <a:r>
              <a:rPr sz="1600" b="1"/>
              <a:t>FAIR</a:t>
            </a:r>
            <a:r>
              <a:rPr sz="1600" b="1"/>
              <a:t> </a:t>
            </a:r>
            <a:endParaRPr sz="1600" b="1"/>
          </a:p>
          <a:p>
            <a:pPr algn="ctr">
              <a:buNone/>
            </a:pPr>
            <a:r>
              <a:rPr sz="1400" i="1"/>
              <a:t>Принципи належного управління науковими (дослідницькими) даними (принципи </a:t>
            </a:r>
            <a:r>
              <a:rPr sz="1400" i="1"/>
              <a:t>FAIR) —</a:t>
            </a:r>
            <a:r>
              <a:rPr sz="1400" i="1"/>
              <a:t>передбачають забезпечення багаторазового використання наукових (дослідницьких) даних, їх доступність, здатність до взаємодії з різними типами даних (</a:t>
            </a:r>
            <a:r>
              <a:rPr sz="1400" i="1"/>
              <a:t>інтероперабельність</a:t>
            </a:r>
            <a:r>
              <a:rPr sz="1400" i="1"/>
              <a:t>) та здійснення оперативного пошуку необхідної інформації</a:t>
            </a:r>
            <a:endParaRPr sz="1400" i="1"/>
          </a:p>
        </p:txBody>
      </p:sp>
      <p:sp>
        <p:nvSpPr>
          <p:cNvPr id="14" name="TextBox 13"/>
          <p:cNvSpPr>
            <a:spLocks noGrp="1"/>
          </p:cNvSpPr>
          <p:nvPr/>
        </p:nvSpPr>
        <p:spPr>
          <a:xfrm>
            <a:off x="7844991" y="5080098"/>
            <a:ext cx="352768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1600" b="1"/>
              <a:t>European Open Science Cloud</a:t>
            </a:r>
            <a:r>
              <a:rPr sz="1600" b="1"/>
              <a:t> </a:t>
            </a:r>
            <a:r>
              <a:rPr sz="1600" b="1"/>
              <a:t>(EOSC)</a:t>
            </a:r>
            <a:endParaRPr sz="1600" b="1"/>
          </a:p>
          <a:p>
            <a:pPr algn="ctr">
              <a:buNone/>
            </a:pPr>
            <a:r>
              <a:rPr sz="1400" i="1"/>
              <a:t>Європейська хмара відкритої науки. </a:t>
            </a:r>
            <a:r>
              <a:rPr sz="1400" i="1"/>
              <a:t>EOSC — </a:t>
            </a:r>
            <a:r>
              <a:rPr sz="1400" i="1"/>
              <a:t>це інфраструктура доступу до наукових даних і сервісів. Діє як федерація, що об’єднує незалежних учасників (вузлів) </a:t>
            </a:r>
            <a:r>
              <a:rPr sz="1400" i="1"/>
              <a:t>які працюють за узгодженими правилами і стандартами</a:t>
            </a:r>
            <a:endParaRPr sz="1400" i="1"/>
          </a:p>
        </p:txBody>
      </p:sp>
      <p:sp>
        <p:nvSpPr>
          <p:cNvPr id="15" name="TextBox 14"/>
          <p:cNvSpPr>
            <a:spLocks noGrp="1"/>
          </p:cNvSpPr>
          <p:nvPr/>
        </p:nvSpPr>
        <p:spPr>
          <a:xfrm>
            <a:off x="4203646" y="5748484"/>
            <a:ext cx="3527685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1600" b="1"/>
              <a:t>Освіта і навички</a:t>
            </a:r>
            <a:endParaRPr sz="1600" b="1"/>
          </a:p>
          <a:p>
            <a:pPr algn="ctr">
              <a:buNone/>
            </a:pPr>
            <a:r>
              <a:rPr sz="1400" i="1"/>
              <a:t>розвиток навичок для всіх галузей відкритої науки та їх користувачів; пропагування відкритої науки</a:t>
            </a:r>
            <a:endParaRPr sz="1400" i="1"/>
          </a:p>
        </p:txBody>
      </p:sp>
      <p:sp>
        <p:nvSpPr>
          <p:cNvPr id="3" name="TextBox 2"/>
          <p:cNvSpPr>
            <a:spLocks noGrp="1"/>
          </p:cNvSpPr>
          <p:nvPr/>
        </p:nvSpPr>
        <p:spPr>
          <a:xfrm>
            <a:off x="735346" y="212720"/>
            <a:ext cx="109448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i="1">
                <a:solidFill>
                  <a:schemeClr val="accent5">
                    <a:lumMod val="75000"/>
                  </a:schemeClr>
                </a:solidFill>
              </a:rPr>
              <a:t>Відкрита наука </a:t>
            </a:r>
            <a:r>
              <a:rPr i="1">
                <a:solidFill>
                  <a:schemeClr val="accent5">
                    <a:lumMod val="75000"/>
                  </a:schemeClr>
                </a:solidFill>
              </a:rPr>
              <a:t>–це підхід до наукового процесу, який надає пріоритет поширенню знань так швидко, як це можливо на основі використання цифрових технологій і технологій спільної роботи/ співпраці.</a:t>
            </a:r>
            <a:endParaRPr i="1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>
            <a:spLocks noGrp="1"/>
          </p:cNvSpPr>
          <p:nvPr/>
        </p:nvSpPr>
        <p:spPr>
          <a:xfrm>
            <a:off x="6096000" y="2245016"/>
            <a:ext cx="514096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4000" b="1">
                <a:solidFill>
                  <a:srgbClr val="0070C0"/>
                </a:solidFill>
              </a:rPr>
              <a:t>ЄВРОПЕЙСЬКА ХМАРА ВІДКРИТОЇ НАУКИ (EOSC)</a:t>
            </a:r>
            <a:r>
              <a:rPr sz="4000" b="1">
                <a:solidFill>
                  <a:srgbClr val="0070C0"/>
                </a:solidFill>
              </a:rPr>
              <a:t> </a:t>
            </a:r>
            <a:endParaRPr sz="4000" b="1">
              <a:solidFill>
                <a:srgbClr val="0070C0"/>
              </a:solidFill>
            </a:endParaRPr>
          </a:p>
        </p:txBody>
      </p:sp>
      <p:sp>
        <p:nvSpPr>
          <p:cNvPr id="8" name="TextBox 7"/>
          <p:cNvSpPr>
            <a:spLocks noGrp="1"/>
          </p:cNvSpPr>
          <p:nvPr/>
        </p:nvSpPr>
        <p:spPr>
          <a:xfrm>
            <a:off x="1804783" y="3814676"/>
            <a:ext cx="1976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>
                <a:hlinkClick r:id="rId1"/>
              </a:rPr>
              <a:t>https://eosc.eu/</a:t>
            </a:r>
            <a:r>
              <a:t> 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569" y="2374193"/>
            <a:ext cx="4619478" cy="131727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>
            <a:spLocks noGrp="1"/>
          </p:cNvSpPr>
          <p:nvPr/>
        </p:nvSpPr>
        <p:spPr>
          <a:xfrm>
            <a:off x="569595" y="169046"/>
            <a:ext cx="698888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070C0"/>
                </a:solidFill>
              </a:rPr>
              <a:t>European Open Science Cloud (EOSC)</a:t>
            </a:r>
            <a:endParaRPr sz="3200" b="1">
              <a:solidFill>
                <a:srgbClr val="0070C0"/>
              </a:solidFill>
            </a:endParaRPr>
          </a:p>
          <a:p>
            <a:r>
              <a:rPr sz="3200" b="1">
                <a:solidFill>
                  <a:srgbClr val="0070C0"/>
                </a:solidFill>
              </a:rPr>
              <a:t>Європейська хмара відкритої науки</a:t>
            </a:r>
            <a:endParaRPr sz="3200" b="1">
              <a:solidFill>
                <a:srgbClr val="0070C0"/>
              </a:solidFill>
            </a:endParaRPr>
          </a:p>
        </p:txBody>
      </p:sp>
      <p:sp>
        <p:nvSpPr>
          <p:cNvPr id="8" name="TextBox 7"/>
          <p:cNvSpPr>
            <a:spLocks noGrp="1"/>
          </p:cNvSpPr>
          <p:nvPr/>
        </p:nvSpPr>
        <p:spPr>
          <a:xfrm>
            <a:off x="9550400" y="169046"/>
            <a:ext cx="24231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/>
              <a:t>https://eosc.eu/</a:t>
            </a:r>
            <a:endParaRPr sz="160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50400" y="507600"/>
            <a:ext cx="1539373" cy="434378"/>
          </a:xfrm>
          <a:prstGeom prst="rect">
            <a:avLst/>
          </a:prstGeom>
        </p:spPr>
      </p:pic>
      <p:sp>
        <p:nvSpPr>
          <p:cNvPr id="5" name="Text Box 4"/>
          <p:cNvSpPr>
            <a:spLocks noGrp="1"/>
          </p:cNvSpPr>
          <p:nvPr/>
        </p:nvSpPr>
        <p:spPr>
          <a:xfrm>
            <a:off x="569595" y="1472141"/>
            <a:ext cx="11052810" cy="5432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>
              <a:buFont typeface="Arial" panose="020B0604020202020204"/>
              <a:buNone/>
            </a:pPr>
            <a:r>
              <a:rPr b="1"/>
              <a:t>Мета EOSC</a:t>
            </a:r>
            <a:r>
              <a:t>:</a:t>
            </a:r>
          </a:p>
          <a:p>
            <a:pPr marL="742950" lvl="1" indent="-285750">
              <a:spcAft>
                <a:spcPts val="600"/>
              </a:spcAft>
              <a:buFont typeface="Arial" panose="020B0604020202020204"/>
              <a:buChar char="•"/>
            </a:pPr>
            <a:r>
              <a:t>забезпечити відкрите й надійне </a:t>
            </a:r>
            <a:r>
              <a:rPr b="1"/>
              <a:t>середовище для науки </a:t>
            </a:r>
            <a:r>
              <a:t>в Європі, де </a:t>
            </a:r>
            <a:r>
              <a:rPr i="1"/>
              <a:t>дослідники публікують, знаходять і повторно використовують дані, інструменти та сервіси</a:t>
            </a:r>
            <a:r>
              <a:t>;</a:t>
            </a:r>
          </a:p>
          <a:p>
            <a:pPr marL="742950" lvl="1" indent="-285750">
              <a:buFont typeface="Arial" panose="020B0604020202020204"/>
              <a:buChar char="•"/>
            </a:pPr>
            <a:r>
              <a:t>мобілізувати й узгодити ресурси по всій ЄС для прискорення впровадження відкритої науки, підвищення відтворюваності досліджень, аналізу та обробки даних.</a:t>
            </a:r>
          </a:p>
          <a:p>
            <a:pPr indent="0">
              <a:buFont typeface="Arial" panose="020B0604020202020204"/>
              <a:buNone/>
            </a:pPr>
          </a:p>
          <a:p>
            <a:pPr indent="0">
              <a:buFont typeface="Arial" panose="020B0604020202020204"/>
              <a:buNone/>
            </a:pPr>
            <a:r>
              <a:t>EOSC будується як </a:t>
            </a:r>
            <a:r>
              <a:rPr i="1"/>
              <a:t>“система систем” чи федерація Європейських, тематичних, національних та регіональних систем</a:t>
            </a:r>
            <a:r>
              <a:t>, які включають</a:t>
            </a:r>
          </a:p>
          <a:p>
            <a:pPr marL="742950" lvl="1" indent="-285750">
              <a:buFont typeface="Arial" panose="020B0604020202020204"/>
              <a:buChar char="•"/>
            </a:pPr>
            <a:r>
              <a:t>незалежні </a:t>
            </a:r>
            <a:r>
              <a:t>репозитарії</a:t>
            </a:r>
            <a:r>
              <a:t>;</a:t>
            </a:r>
          </a:p>
          <a:p>
            <a:pPr marL="742950" lvl="1" indent="-285750">
              <a:buFont typeface="Arial" panose="020B0604020202020204"/>
              <a:buChar char="•"/>
            </a:pPr>
            <a:r>
              <a:t>наукові та e-інфраструктури і провайдерів сервісів, що об’єднуються у вузли EOSC (</a:t>
            </a:r>
            <a:r>
              <a:t>Nodes</a:t>
            </a:r>
            <a:r>
              <a:t>) та працюють як єдине ціле за спільними правилами сумісності</a:t>
            </a:r>
            <a:r>
              <a:t>;</a:t>
            </a:r>
          </a:p>
          <a:p>
            <a:pPr lvl="1">
              <a:buNone/>
            </a:pPr>
            <a:r>
              <a:rPr i="1"/>
              <a:t>Основна концепція</a:t>
            </a:r>
            <a:r>
              <a:t>: дані залишаються там, де вони створені, але стають доступними через спільні правила, стандарти та сервіси.</a:t>
            </a:r>
          </a:p>
          <a:p>
            <a:pPr indent="0">
              <a:buFont typeface="Arial" panose="020B0604020202020204"/>
              <a:buNone/>
            </a:pPr>
          </a:p>
          <a:p>
            <a:pPr indent="0">
              <a:buFont typeface="Arial" panose="020B0604020202020204"/>
              <a:buNone/>
            </a:pPr>
            <a:r>
              <a:t>Центральний вузол EOSC (</a:t>
            </a:r>
            <a:r>
              <a:rPr b="1"/>
              <a:t>EOSC EU </a:t>
            </a:r>
            <a:r>
              <a:rPr b="1"/>
              <a:t>Node</a:t>
            </a:r>
            <a:r>
              <a:t>) виступає основним хабом, через який узгоджується та проходить взаємодія вузлів, який задає зразки технічних і адміністративних рішень та підтримує приєднання вузлів до  Федерації. </a:t>
            </a:r>
          </a:p>
          <a:p>
            <a:pPr indent="0">
              <a:buFont typeface="Arial" panose="020B0604020202020204"/>
              <a:buNone/>
            </a:pPr>
          </a:p>
          <a:p>
            <a:r>
              <a:rPr b="1"/>
              <a:t>ЄС визначає  </a:t>
            </a:r>
            <a:r>
              <a:rPr b="1"/>
              <a:t>EOSC</a:t>
            </a:r>
            <a:r>
              <a:rPr b="1"/>
              <a:t> </a:t>
            </a:r>
            <a:r>
              <a:rPr b="1"/>
              <a:t> (</a:t>
            </a:r>
            <a:r>
              <a:rPr b="1"/>
              <a:t>для науки, досліджень та інновацій) одним із </a:t>
            </a:r>
            <a:r>
              <a:rPr b="1"/>
              <a:t>Common European Data Spaces </a:t>
            </a:r>
            <a:endParaRPr b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>
            <a:spLocks noGrp="1"/>
          </p:cNvSpPr>
          <p:nvPr/>
        </p:nvSpPr>
        <p:spPr>
          <a:xfrm>
            <a:off x="559509" y="338323"/>
            <a:ext cx="698888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070C0"/>
                </a:solidFill>
              </a:rPr>
              <a:t>European Open Science Cloud (EOSC)</a:t>
            </a:r>
            <a:endParaRPr sz="3200" b="1">
              <a:solidFill>
                <a:srgbClr val="0070C0"/>
              </a:solidFill>
            </a:endParaRPr>
          </a:p>
          <a:p>
            <a:r>
              <a:rPr sz="3200" b="1">
                <a:solidFill>
                  <a:srgbClr val="0070C0"/>
                </a:solidFill>
              </a:rPr>
              <a:t>Європейська хмара відкритої науки</a:t>
            </a:r>
            <a:endParaRPr sz="3200" b="1">
              <a:solidFill>
                <a:srgbClr val="0070C0"/>
              </a:solidFill>
            </a:endParaRPr>
          </a:p>
        </p:txBody>
      </p:sp>
      <p:sp>
        <p:nvSpPr>
          <p:cNvPr id="8" name="TextBox 7"/>
          <p:cNvSpPr>
            <a:spLocks noGrp="1"/>
          </p:cNvSpPr>
          <p:nvPr/>
        </p:nvSpPr>
        <p:spPr>
          <a:xfrm>
            <a:off x="9550400" y="169046"/>
            <a:ext cx="24231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/>
              <a:t>https://eosc.eu/</a:t>
            </a:r>
            <a:endParaRPr sz="160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50400" y="659743"/>
            <a:ext cx="1539373" cy="434378"/>
          </a:xfrm>
          <a:prstGeom prst="rect">
            <a:avLst/>
          </a:prstGeom>
        </p:spPr>
      </p:pic>
      <p:sp>
        <p:nvSpPr>
          <p:cNvPr id="6" name="TextBox 5"/>
          <p:cNvSpPr>
            <a:spLocks noGrp="1"/>
          </p:cNvSpPr>
          <p:nvPr/>
        </p:nvSpPr>
        <p:spPr>
          <a:xfrm>
            <a:off x="559509" y="1629236"/>
            <a:ext cx="10975999" cy="4890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None/>
            </a:pPr>
            <a:r>
              <a:rPr sz="2000" b="1"/>
              <a:t>Що </a:t>
            </a:r>
            <a:r>
              <a:rPr sz="2000" b="1"/>
              <a:t>EOSC дає для дослідників:</a:t>
            </a:r>
            <a:endParaRPr sz="2000" b="1"/>
          </a:p>
          <a:p>
            <a:pPr>
              <a:spcAft>
                <a:spcPts val="600"/>
              </a:spcAft>
              <a:buNone/>
            </a:pPr>
            <a:endParaRPr sz="2000" kern="100"/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/>
              <a:buChar char="§"/>
            </a:pPr>
            <a:r>
              <a:rPr sz="2000"/>
              <a:t>Стати </a:t>
            </a:r>
            <a:r>
              <a:rPr sz="2000"/>
              <a:t>контриб’ютором</a:t>
            </a:r>
            <a:r>
              <a:rPr sz="2000"/>
              <a:t> (</a:t>
            </a:r>
            <a:r>
              <a:rPr sz="2000"/>
              <a:t>contributor</a:t>
            </a:r>
            <a:r>
              <a:rPr sz="2000"/>
              <a:t>) та отримати видимість і довіру: </a:t>
            </a:r>
            <a:r>
              <a:rPr sz="2000"/>
              <a:t>репозитарії</a:t>
            </a:r>
            <a:r>
              <a:rPr sz="2000"/>
              <a:t> з </a:t>
            </a:r>
            <a:r>
              <a:rPr sz="2000"/>
              <a:t>DOI </a:t>
            </a:r>
            <a:r>
              <a:rPr sz="2000"/>
              <a:t>і прозорими умовами використання, відкрите рецензування, відкриті відповіді рецензентам</a:t>
            </a:r>
            <a:endParaRPr sz="2000"/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/>
              <a:buChar char="§"/>
            </a:pPr>
            <a:r>
              <a:rPr sz="2000"/>
              <a:t>Співпраця з іншими дослідниками</a:t>
            </a:r>
            <a:endParaRPr sz="2000"/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/>
              <a:buChar char="§"/>
            </a:pPr>
            <a:r>
              <a:rPr sz="2000"/>
              <a:t>Пошук і доступ до масивів відкритих даних і сервісів (аналіз, симуляції)</a:t>
            </a:r>
            <a:endParaRPr sz="2000"/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Wingdings" panose="05000000000000000000"/>
              <a:buChar char="§"/>
            </a:pPr>
            <a:r>
              <a:rPr sz="2000"/>
              <a:t>Відтворюваність результатів завдяки спільним правилам (</a:t>
            </a:r>
            <a:r>
              <a:rPr sz="2000"/>
              <a:t>FAIR)</a:t>
            </a:r>
            <a:endParaRPr sz="2000"/>
          </a:p>
          <a:p>
            <a:pPr>
              <a:lnSpc>
                <a:spcPct val="150000"/>
              </a:lnSpc>
              <a:spcAft>
                <a:spcPts val="600"/>
              </a:spcAft>
              <a:buNone/>
            </a:pPr>
            <a:endParaRPr sz="2000"/>
          </a:p>
          <a:p>
            <a:pPr>
              <a:lnSpc>
                <a:spcPct val="150000"/>
              </a:lnSpc>
              <a:spcAft>
                <a:spcPts val="600"/>
              </a:spcAft>
              <a:buNone/>
            </a:pPr>
            <a:r>
              <a:rPr sz="2000" i="1"/>
              <a:t>Ідея</a:t>
            </a:r>
            <a:r>
              <a:rPr sz="2000"/>
              <a:t> </a:t>
            </a:r>
            <a:r>
              <a:rPr sz="2000"/>
              <a:t>EOSC </a:t>
            </a:r>
            <a:r>
              <a:rPr sz="2000"/>
              <a:t>полягає в тому, щоб дослідник міг не лише знайти дані, а й одразу отримати доступ до інструментів аналізу, обчислювальних ресурсів та супровідних сервісів.</a:t>
            </a:r>
            <a:endParaRPr sz="2000" kern="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extBox 4"/>
          <p:cNvSpPr>
            <a:spLocks noGrp="1"/>
          </p:cNvSpPr>
          <p:nvPr/>
        </p:nvSpPr>
        <p:spPr>
          <a:xfrm>
            <a:off x="9550400" y="169046"/>
            <a:ext cx="24231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/>
              <a:t>https://eosc.eu/</a:t>
            </a:r>
            <a:endParaRPr sz="160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50400" y="659743"/>
            <a:ext cx="1539373" cy="434378"/>
          </a:xfrm>
          <a:prstGeom prst="rect">
            <a:avLst/>
          </a:prstGeom>
        </p:spPr>
      </p:pic>
      <p:sp>
        <p:nvSpPr>
          <p:cNvPr id="9" name="TextBox 8"/>
          <p:cNvSpPr>
            <a:spLocks noGrp="1"/>
          </p:cNvSpPr>
          <p:nvPr/>
        </p:nvSpPr>
        <p:spPr>
          <a:xfrm>
            <a:off x="218439" y="338323"/>
            <a:ext cx="949999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070C0"/>
                </a:solidFill>
              </a:rPr>
              <a:t>European Open Science Cloud (EOSC)</a:t>
            </a:r>
            <a:endParaRPr sz="3200" b="1">
              <a:solidFill>
                <a:srgbClr val="0070C0"/>
              </a:solidFill>
            </a:endParaRPr>
          </a:p>
          <a:p>
            <a:r>
              <a:rPr sz="3200" b="1">
                <a:solidFill>
                  <a:srgbClr val="0070C0"/>
                </a:solidFill>
              </a:rPr>
              <a:t>Європейська хмара відкритої науки –ключові етапи</a:t>
            </a:r>
            <a:endParaRPr sz="3200" b="1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>
            <a:spLocks noGrp="1"/>
          </p:cNvSpPr>
          <p:nvPr/>
        </p:nvSpPr>
        <p:spPr>
          <a:xfrm>
            <a:off x="509975" y="1959956"/>
            <a:ext cx="10697029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SzPts val="1000"/>
              <a:buFont typeface="Symbol" panose="05050102010706020507"/>
              <a:buChar char=""/>
              <a:tabLst>
                <a:tab pos="457200" algn="l"/>
              </a:tabLst>
            </a:pPr>
            <a:r>
              <a:rPr sz="2000" b="1"/>
              <a:t>2015–2016 роки (Проголошення концепції):</a:t>
            </a:r>
            <a:endParaRPr sz="2000" kern="100"/>
          </a:p>
          <a:p>
            <a:pPr marL="457200" algn="just">
              <a:spcAft>
                <a:spcPts val="600"/>
              </a:spcAft>
              <a:buNone/>
            </a:pPr>
            <a:r>
              <a:rPr sz="2000"/>
              <a:t>Європейська Комісія презентувала концепцію EOSC як частину стратегії Цифрового єдиного ринку (</a:t>
            </a:r>
            <a:r>
              <a:rPr sz="2000"/>
              <a:t>Digital</a:t>
            </a:r>
            <a:r>
              <a:rPr sz="2000"/>
              <a:t> </a:t>
            </a:r>
            <a:r>
              <a:rPr sz="2000"/>
              <a:t>Single</a:t>
            </a:r>
            <a:r>
              <a:rPr sz="2000"/>
              <a:t> </a:t>
            </a:r>
            <a:r>
              <a:rPr sz="2000"/>
              <a:t>Market</a:t>
            </a:r>
            <a:r>
              <a:rPr sz="2000"/>
              <a:t>).</a:t>
            </a:r>
            <a:endParaRPr sz="2000"/>
          </a:p>
          <a:p>
            <a:pPr marL="342900" lvl="0" indent="-342900" algn="just">
              <a:spcAft>
                <a:spcPts val="600"/>
              </a:spcAft>
              <a:buSzPts val="1000"/>
              <a:buFont typeface="Symbol" panose="05050102010706020507"/>
              <a:buChar char=""/>
              <a:tabLst>
                <a:tab pos="457200" algn="l"/>
              </a:tabLst>
            </a:pPr>
            <a:r>
              <a:rPr sz="2000" b="1"/>
              <a:t>2017–2018 роки (Декларація та запуск):</a:t>
            </a:r>
            <a:endParaRPr sz="2000" kern="100"/>
          </a:p>
          <a:p>
            <a:pPr marL="457200" algn="just">
              <a:spcAft>
                <a:spcPts val="600"/>
              </a:spcAft>
              <a:buNone/>
            </a:pPr>
            <a:r>
              <a:rPr sz="2000"/>
              <a:t>У </a:t>
            </a:r>
            <a:r>
              <a:rPr sz="2000" b="1"/>
              <a:t>2017 </a:t>
            </a:r>
            <a:r>
              <a:rPr sz="2000"/>
              <a:t>році було підписано </a:t>
            </a:r>
            <a:r>
              <a:rPr sz="2000" i="1"/>
              <a:t>EOSC </a:t>
            </a:r>
            <a:r>
              <a:rPr sz="2000" i="1"/>
              <a:t>Declaration</a:t>
            </a:r>
            <a:r>
              <a:rPr sz="2000"/>
              <a:t>,</a:t>
            </a:r>
            <a:endParaRPr sz="2000"/>
          </a:p>
          <a:p>
            <a:pPr marL="457200" algn="just">
              <a:spcAft>
                <a:spcPts val="600"/>
              </a:spcAft>
              <a:buNone/>
            </a:pPr>
            <a:r>
              <a:rPr sz="2000"/>
              <a:t>у </a:t>
            </a:r>
            <a:r>
              <a:rPr sz="2000" b="1"/>
              <a:t>2018 році</a:t>
            </a:r>
            <a:r>
              <a:rPr sz="2000"/>
              <a:t> у Відні відбувся офіційний запуск ініціативи. Почалося фінансування перших пілотних проєктів через програму </a:t>
            </a:r>
            <a:r>
              <a:rPr sz="2000"/>
              <a:t>Horizon</a:t>
            </a:r>
            <a:r>
              <a:rPr sz="2000"/>
              <a:t> 2020.</a:t>
            </a:r>
            <a:endParaRPr sz="2000"/>
          </a:p>
          <a:p>
            <a:pPr marL="342900" lvl="0" indent="-342900" algn="just">
              <a:spcAft>
                <a:spcPts val="600"/>
              </a:spcAft>
              <a:buSzPts val="1000"/>
              <a:buFont typeface="Symbol" panose="05050102010706020507"/>
              <a:buChar char=""/>
              <a:tabLst>
                <a:tab pos="457200" algn="l"/>
              </a:tabLst>
            </a:pPr>
            <a:r>
              <a:rPr sz="2000" b="1"/>
              <a:t>2020–2021 роки (Юридичне оформлення):</a:t>
            </a:r>
            <a:endParaRPr sz="2000" kern="100"/>
          </a:p>
          <a:p>
            <a:pPr marL="457200" algn="just">
              <a:spcAft>
                <a:spcPts val="600"/>
              </a:spcAft>
              <a:buNone/>
            </a:pPr>
            <a:r>
              <a:rPr sz="2000"/>
              <a:t>Створено асоціацію </a:t>
            </a:r>
            <a:r>
              <a:rPr sz="2000" b="1"/>
              <a:t>EOSC </a:t>
            </a:r>
            <a:r>
              <a:rPr sz="2000"/>
              <a:t>Association</a:t>
            </a:r>
            <a:r>
              <a:rPr sz="2000"/>
              <a:t>, яка об'єднала сотні наукових організацій.</a:t>
            </a:r>
            <a:endParaRPr sz="2000"/>
          </a:p>
          <a:p>
            <a:pPr marL="457200" algn="just">
              <a:spcAft>
                <a:spcPts val="600"/>
              </a:spcAft>
              <a:buNone/>
            </a:pPr>
            <a:r>
              <a:rPr sz="2000"/>
              <a:t>Було запущено офіційне </a:t>
            </a:r>
            <a:r>
              <a:rPr sz="2000"/>
              <a:t>Спільнопрограмоване</a:t>
            </a:r>
            <a:r>
              <a:rPr sz="2000"/>
              <a:t> партнерство (</a:t>
            </a:r>
            <a:r>
              <a:rPr sz="2000"/>
              <a:t>Co-programmed</a:t>
            </a:r>
            <a:r>
              <a:rPr sz="2000"/>
              <a:t> </a:t>
            </a:r>
            <a:r>
              <a:rPr sz="2000"/>
              <a:t>European</a:t>
            </a:r>
            <a:r>
              <a:rPr sz="2000"/>
              <a:t> </a:t>
            </a:r>
            <a:r>
              <a:rPr sz="2000"/>
              <a:t>Partnership</a:t>
            </a:r>
            <a:r>
              <a:rPr sz="2000"/>
              <a:t>) в рамках програми </a:t>
            </a:r>
            <a:r>
              <a:rPr sz="2000"/>
              <a:t>Horizon</a:t>
            </a:r>
            <a:r>
              <a:rPr sz="2000"/>
              <a:t> </a:t>
            </a:r>
            <a:r>
              <a:rPr sz="2000"/>
              <a:t>Europe</a:t>
            </a:r>
            <a:r>
              <a:rPr sz="2000"/>
              <a:t> з бюджетом близько 1 мільярда євро до 2027 року.</a:t>
            </a:r>
            <a:endParaRPr sz="2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Content Placeholder 2"/>
          <p:cNvSpPr>
            <a:spLocks noGrp="1"/>
          </p:cNvSpPr>
          <p:nvPr/>
        </p:nvSpPr>
        <p:spPr>
          <a:xfrm>
            <a:off x="635000" y="1453456"/>
            <a:ext cx="5969000" cy="2671504"/>
          </a:xfrm>
          <a:prstGeom prst="rect">
            <a:avLst/>
          </a:prstGeom>
        </p:spPr>
        <p:txBody>
          <a:bodyPr/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>
              <a:buNone/>
              <a:defRPr sz="2600"/>
            </a:pPr>
            <a:r>
              <a:rPr sz="2400" b="1"/>
              <a:t>ІТФ ім. М. М. Боголюбова НАН України — </a:t>
            </a:r>
            <a:r>
              <a:rPr sz="2400" b="1"/>
              <a:t>Mandated </a:t>
            </a:r>
            <a:r>
              <a:rPr sz="2400" b="1"/>
              <a:t>Organisation</a:t>
            </a:r>
            <a:r>
              <a:rPr sz="2400" b="1"/>
              <a:t> </a:t>
            </a:r>
            <a:r>
              <a:rPr sz="2400" b="1"/>
              <a:t>в </a:t>
            </a:r>
            <a:r>
              <a:rPr sz="2400" b="1"/>
              <a:t>EOSC Association</a:t>
            </a:r>
            <a:endParaRPr sz="2400" b="1"/>
          </a:p>
          <a:p>
            <a:pPr>
              <a:buNone/>
              <a:defRPr sz="2600"/>
            </a:pPr>
            <a:r>
              <a:rPr sz="2400"/>
              <a:t>Канал представлення інтересів України/</a:t>
            </a:r>
            <a:r>
              <a:rPr sz="2400"/>
              <a:t> </a:t>
            </a:r>
            <a:r>
              <a:rPr sz="2400"/>
              <a:t>НАНУ в екосистемі </a:t>
            </a:r>
            <a:r>
              <a:rPr sz="2400"/>
              <a:t>EOSC</a:t>
            </a:r>
            <a:endParaRPr sz="2400"/>
          </a:p>
          <a:p>
            <a:pPr>
              <a:buNone/>
              <a:defRPr sz="2600"/>
            </a:pPr>
            <a:r>
              <a:rPr sz="2400"/>
              <a:t>Вимога: відповідність європейським практикам (</a:t>
            </a:r>
            <a:r>
              <a:rPr sz="2400"/>
              <a:t>FAIR, PID, </a:t>
            </a:r>
            <a:r>
              <a:rPr sz="2400"/>
              <a:t>інтероперабельність</a:t>
            </a:r>
            <a:r>
              <a:rPr sz="2400"/>
              <a:t>)</a:t>
            </a:r>
            <a:endParaRPr sz="2400"/>
          </a:p>
        </p:txBody>
      </p:sp>
      <p:sp>
        <p:nvSpPr>
          <p:cNvPr id="5" name="TextBox 4"/>
          <p:cNvSpPr>
            <a:spLocks noGrp="1"/>
          </p:cNvSpPr>
          <p:nvPr/>
        </p:nvSpPr>
        <p:spPr>
          <a:xfrm>
            <a:off x="753036" y="462577"/>
            <a:ext cx="79606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070C0"/>
                </a:solidFill>
              </a:rPr>
              <a:t>Український контекст: НАН України в EOSC</a:t>
            </a:r>
            <a:endParaRPr sz="3200" b="1">
              <a:solidFill>
                <a:srgbClr val="0070C0"/>
              </a:solidFill>
            </a:endParaRPr>
          </a:p>
        </p:txBody>
      </p:sp>
      <p:sp>
        <p:nvSpPr>
          <p:cNvPr id="6" name="TextBox 5"/>
          <p:cNvSpPr>
            <a:spLocks noGrp="1"/>
          </p:cNvSpPr>
          <p:nvPr/>
        </p:nvSpPr>
        <p:spPr>
          <a:xfrm flipH="1">
            <a:off x="6944360" y="3120340"/>
            <a:ext cx="5359400" cy="3616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None/>
            </a:pPr>
            <a:r>
              <a:rPr sz="1600" b="1"/>
              <a:t>Довідка від </a:t>
            </a:r>
            <a:r>
              <a:rPr sz="1600" b="1"/>
              <a:t>GPT:</a:t>
            </a:r>
            <a:endParaRPr sz="1600" b="1"/>
          </a:p>
          <a:p>
            <a:r>
              <a:rPr sz="1600" i="1"/>
              <a:t>Mandated </a:t>
            </a:r>
            <a:r>
              <a:rPr sz="1600" i="1"/>
              <a:t>Organisation</a:t>
            </a:r>
            <a:r>
              <a:rPr sz="1600" i="1"/>
              <a:t> – </a:t>
            </a:r>
            <a:r>
              <a:rPr sz="1600" i="1"/>
              <a:t>це визначена національна організація (університет, дослідницька установа, агентство чи інша інституція), якій уряд надав мандат представляти інтереси країни у розвитку </a:t>
            </a:r>
            <a:r>
              <a:rPr sz="1600" i="1"/>
              <a:t>EOSC.</a:t>
            </a:r>
            <a:endParaRPr sz="1600" i="1"/>
          </a:p>
          <a:p>
            <a:endParaRPr sz="1600" i="1"/>
          </a:p>
          <a:p>
            <a:r>
              <a:rPr sz="1600" i="1"/>
              <a:t>Тобто </a:t>
            </a:r>
            <a:r>
              <a:rPr sz="1600" i="1"/>
              <a:t>Mandated </a:t>
            </a:r>
            <a:r>
              <a:rPr sz="1600" i="1"/>
              <a:t>Organisation</a:t>
            </a:r>
            <a:r>
              <a:rPr sz="1600" i="1"/>
              <a:t> </a:t>
            </a:r>
            <a:r>
              <a:rPr sz="1600" i="1"/>
              <a:t>виконує роль “національного провідника” </a:t>
            </a:r>
            <a:r>
              <a:rPr sz="1600" i="1"/>
              <a:t>EOSC:</a:t>
            </a:r>
            <a:endParaRPr sz="1600" i="1"/>
          </a:p>
          <a:p>
            <a:pPr marL="285750" indent="-285750">
              <a:buFont typeface="Arial" panose="020B0604020202020204"/>
              <a:buChar char="•"/>
            </a:pPr>
            <a:r>
              <a:rPr sz="1600" i="1"/>
              <a:t>координує участь дослідників і установ країни в ініціативі,</a:t>
            </a:r>
            <a:endParaRPr sz="1600" i="1"/>
          </a:p>
          <a:p>
            <a:pPr marL="285750" indent="-285750">
              <a:buFont typeface="Arial" panose="020B0604020202020204"/>
              <a:buChar char="•"/>
            </a:pPr>
            <a:r>
              <a:rPr sz="1600" i="1"/>
              <a:t>представляє країну в </a:t>
            </a:r>
            <a:r>
              <a:rPr sz="1600" i="1"/>
              <a:t>EOSC Association,</a:t>
            </a:r>
            <a:endParaRPr sz="1600" i="1"/>
          </a:p>
          <a:p>
            <a:pPr marL="285750" indent="-285750">
              <a:buFont typeface="Arial" panose="020B0604020202020204"/>
              <a:buChar char="•"/>
            </a:pPr>
            <a:r>
              <a:rPr sz="1600" i="1"/>
              <a:t>підписує угоди від імені держави (за мандатом уряду).</a:t>
            </a:r>
            <a:endParaRPr sz="1600" i="1"/>
          </a:p>
          <a:p>
            <a:r>
              <a:rPr sz="1600" i="1"/>
              <a:t>Україна офіційно приєдналася до </a:t>
            </a:r>
            <a:r>
              <a:rPr sz="1600" i="1"/>
              <a:t>EOSC Association </a:t>
            </a:r>
            <a:r>
              <a:rPr sz="1600" i="1"/>
              <a:t>у серпні 2021 року.</a:t>
            </a:r>
            <a:endParaRPr sz="1600" i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>
            <a:spLocks noGrp="1"/>
          </p:cNvSpPr>
          <p:nvPr/>
        </p:nvSpPr>
        <p:spPr>
          <a:xfrm>
            <a:off x="122266" y="162950"/>
            <a:ext cx="208303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/>
              <a:t>МОН України</a:t>
            </a:r>
            <a:endParaRPr sz="1400"/>
          </a:p>
          <a:p>
            <a:r>
              <a:rPr sz="1400"/>
              <a:t>Відкрита наука</a:t>
            </a:r>
            <a:endParaRPr sz="1400"/>
          </a:p>
          <a:p>
            <a:r>
              <a:rPr sz="1400"/>
              <a:t>https://mon.gov.ua/nauka/nauka-2/vidkrita-nauka</a:t>
            </a:r>
            <a:endParaRPr sz="140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8346" y="162950"/>
            <a:ext cx="8669481" cy="627998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 Box 1"/>
          <p:cNvSpPr>
            <a:spLocks noGrp="1"/>
          </p:cNvSpPr>
          <p:nvPr/>
        </p:nvSpPr>
        <p:spPr>
          <a:xfrm>
            <a:off x="418782" y="933595"/>
            <a:ext cx="11239817" cy="567821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 defTabSz="4445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b="1"/>
              <a:t>Мета впровадження відкритої науки в НАН України</a:t>
            </a:r>
            <a:r>
              <a:t>:</a:t>
            </a:r>
          </a:p>
          <a:p>
            <a:pPr marL="984250" lvl="1" indent="-241300" defTabSz="444500">
              <a:spcBef>
                <a:spcPct val="0"/>
              </a:spcBef>
              <a:spcAft>
                <a:spcPts val="800"/>
              </a:spcAft>
              <a:buFont typeface="Arial" panose="020B0604020202020204"/>
              <a:buChar char="•"/>
            </a:pPr>
            <a:r>
              <a:rPr i="1"/>
              <a:t>поліпшення видимості результатів досліджень</a:t>
            </a:r>
            <a:r>
              <a:rPr b="1"/>
              <a:t> </a:t>
            </a:r>
            <a:r>
              <a:t>науковців НАН України в інформаційному середовищі відкритої науки із застосуванням сучасних технічних та інформаційних  засобів;</a:t>
            </a:r>
          </a:p>
          <a:p>
            <a:pPr marL="984250" lvl="1" indent="-241300" defTabSz="444500">
              <a:spcBef>
                <a:spcPct val="0"/>
              </a:spcBef>
              <a:spcAft>
                <a:spcPts val="800"/>
              </a:spcAft>
              <a:buFont typeface="Arial" panose="020B0604020202020204"/>
              <a:buChar char="•"/>
            </a:pPr>
            <a:r>
              <a:rPr i="1"/>
              <a:t>розширення доступу</a:t>
            </a:r>
            <a:r>
              <a:t> наукової спільноти  як в Україні, так і на міжнародному рівні до наукових результатів НАН України;  </a:t>
            </a:r>
          </a:p>
          <a:p>
            <a:pPr marL="984250" lvl="1" indent="-241300" defTabSz="444500">
              <a:spcBef>
                <a:spcPct val="0"/>
              </a:spcBef>
              <a:spcAft>
                <a:spcPts val="800"/>
              </a:spcAft>
              <a:buFont typeface="Arial" panose="020B0604020202020204"/>
              <a:buChar char="•"/>
            </a:pPr>
            <a:r>
              <a:t>підтримка </a:t>
            </a:r>
            <a:r>
              <a:rPr i="1"/>
              <a:t>використання результатів </a:t>
            </a:r>
            <a:r>
              <a:t>досліджень, їх </a:t>
            </a:r>
            <a:r>
              <a:rPr i="1"/>
              <a:t>поширення</a:t>
            </a:r>
            <a:r>
              <a:t> із застосуванням сучасних механізмів відкритої науки, збільшення  </a:t>
            </a:r>
            <a:r>
              <a:rPr i="1"/>
              <a:t>обізнаності</a:t>
            </a:r>
            <a:r>
              <a:t> наукового середовища в інших країнах із науковими публікаціями та дослідницькими даними вчених НАН України;  </a:t>
            </a:r>
          </a:p>
          <a:p>
            <a:pPr marL="984250" lvl="1" indent="-241300" defTabSz="444500">
              <a:spcBef>
                <a:spcPct val="0"/>
              </a:spcBef>
              <a:spcAft>
                <a:spcPts val="800"/>
              </a:spcAft>
              <a:buFont typeface="Arial" panose="020B0604020202020204"/>
              <a:buChar char="•"/>
            </a:pPr>
            <a:r>
              <a:t>підвищення </a:t>
            </a:r>
            <a:r>
              <a:rPr i="1"/>
              <a:t>достовірності, надійності та відтворюваності </a:t>
            </a:r>
            <a:r>
              <a:t>наукових результатів</a:t>
            </a:r>
            <a:r>
              <a:t>;</a:t>
            </a:r>
          </a:p>
          <a:p>
            <a:pPr marL="984250" lvl="1" indent="-241300" defTabSz="444500">
              <a:spcBef>
                <a:spcPct val="0"/>
              </a:spcBef>
              <a:spcAft>
                <a:spcPts val="800"/>
              </a:spcAft>
              <a:buFont typeface="Arial" panose="020B0604020202020204"/>
              <a:buChar char="•"/>
            </a:pPr>
            <a:r>
              <a:t>побудов</a:t>
            </a:r>
            <a:r>
              <a:rPr i="1"/>
              <a:t>а  інфраструктури відкритої науки </a:t>
            </a:r>
            <a:r>
              <a:t>у складі уніфікованої видавничої платформи наукових журналів, репозитарію наукових текстів, репозитарію відкритих даних, архіву препринтів, харвестеру відкритої науки, порталу відкритої  науки. </a:t>
            </a:r>
          </a:p>
          <a:p>
            <a:pPr indent="0" defTabSz="444500">
              <a:spcBef>
                <a:spcPct val="0"/>
              </a:spcBef>
              <a:buFont typeface="Arial" panose="020B0604020202020204"/>
              <a:buNone/>
            </a:pPr>
            <a:endParaRPr sz="1600"/>
          </a:p>
          <a:p>
            <a:pPr indent="0" defTabSz="444500">
              <a:spcBef>
                <a:spcPct val="0"/>
              </a:spcBef>
              <a:spcAft>
                <a:spcPts val="800"/>
              </a:spcAft>
              <a:buFont typeface="Arial" panose="020B0604020202020204"/>
              <a:buNone/>
            </a:pPr>
            <a:r>
              <a:rPr b="1"/>
              <a:t>Реалізація концепції Європейських принципів відкритої науки в НАН України:</a:t>
            </a:r>
            <a:endParaRPr b="1"/>
          </a:p>
          <a:p>
            <a:pPr marL="357505" defTabSz="444500">
              <a:spcBef>
                <a:spcPct val="0"/>
              </a:spcBef>
              <a:spcAft>
                <a:spcPts val="800"/>
              </a:spcAft>
              <a:buFont typeface="Arial" panose="020B0604020202020204"/>
              <a:buNone/>
            </a:pPr>
            <a:r>
              <a:rPr b="1"/>
              <a:t>Цільові науково-технічні </a:t>
            </a:r>
            <a:r>
              <a:rPr b="1"/>
              <a:t>проєкти</a:t>
            </a:r>
            <a:r>
              <a:rPr b="1"/>
              <a:t> НАН України </a:t>
            </a:r>
            <a:r>
              <a:t>(ЦНТП)</a:t>
            </a:r>
            <a:r>
              <a:rPr b="1"/>
              <a:t> </a:t>
            </a:r>
            <a:r>
              <a:t>– </a:t>
            </a:r>
          </a:p>
          <a:p>
            <a:pPr marL="285750" indent="-285750" defTabSz="444500">
              <a:spcBef>
                <a:spcPct val="0"/>
              </a:spcBef>
              <a:spcAft>
                <a:spcPts val="800"/>
              </a:spcAft>
              <a:buFont typeface="Wingdings" panose="05000000000000000000"/>
              <a:buChar char="Ø"/>
            </a:pPr>
            <a:r>
              <a:t>«Створення й впровадження інфраструктури відкритої науки в НАН України (OPENS)» на 2023-2024 роки та </a:t>
            </a:r>
          </a:p>
          <a:p>
            <a:pPr marL="285750" indent="-285750" defTabSz="444500">
              <a:spcBef>
                <a:spcPct val="0"/>
              </a:spcBef>
              <a:spcAft>
                <a:spcPts val="800"/>
              </a:spcAft>
              <a:buFont typeface="Wingdings" panose="05000000000000000000"/>
              <a:buChar char="Ø"/>
            </a:pPr>
            <a:r>
              <a:t>«Впровадження і підтримка відкритої науки в установах НАН України (OPENS2)» на 2025-2026 роки</a:t>
            </a:r>
          </a:p>
        </p:txBody>
      </p:sp>
      <p:sp>
        <p:nvSpPr>
          <p:cNvPr id="3" name="Text Box 2"/>
          <p:cNvSpPr>
            <a:spLocks noGrp="1"/>
          </p:cNvSpPr>
          <p:nvPr/>
        </p:nvSpPr>
        <p:spPr>
          <a:xfrm>
            <a:off x="418782" y="134397"/>
            <a:ext cx="11353800" cy="70487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indent="0" defTabSz="4445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None/>
            </a:pPr>
            <a:r>
              <a:rPr sz="2000" b="1">
                <a:solidFill>
                  <a:schemeClr val="accent1"/>
                </a:solidFill>
              </a:rPr>
              <a:t>«КОНЦЕПЦІЯ реалізації європейських принципів відкритої науки в НАН України на 2024–2030 роки»</a:t>
            </a:r>
            <a:r>
              <a:rPr sz="2000" b="1">
                <a:solidFill>
                  <a:schemeClr val="accent1"/>
                </a:solidFill>
              </a:rPr>
              <a:t>,</a:t>
            </a:r>
            <a:r>
              <a:rPr sz="2000" b="1">
                <a:solidFill>
                  <a:schemeClr val="accent1"/>
                </a:solidFill>
              </a:rPr>
              <a:t> </a:t>
            </a:r>
            <a:r>
              <a:rPr b="1">
                <a:solidFill>
                  <a:schemeClr val="accent1"/>
                </a:solidFill>
              </a:rPr>
              <a:t>затверджена постановою Президії НАН України від 29.11.2023 </a:t>
            </a:r>
            <a:r>
              <a:rPr b="1">
                <a:solidFill>
                  <a:schemeClr val="accent1"/>
                </a:solidFill>
              </a:rPr>
              <a:t>No</a:t>
            </a:r>
            <a:r>
              <a:rPr b="1">
                <a:solidFill>
                  <a:schemeClr val="accent1"/>
                </a:solidFill>
              </a:rPr>
              <a:t> 400.</a:t>
            </a:r>
            <a: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10708</Words>
  <Application>WPS Presentation</Application>
  <PresentationFormat>Converted Presentation</PresentationFormat>
  <Paragraphs>185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5" baseType="lpstr">
      <vt:lpstr>Arial</vt:lpstr>
      <vt:lpstr>SimSun</vt:lpstr>
      <vt:lpstr>Wingdings</vt:lpstr>
      <vt:lpstr>Arial</vt:lpstr>
      <vt:lpstr>Times New Roman</vt:lpstr>
      <vt:lpstr>Wingdings</vt:lpstr>
      <vt:lpstr>Symbol</vt:lpstr>
      <vt:lpstr>Calibri</vt:lpstr>
      <vt:lpstr>Microsoft YaHei</vt:lpstr>
      <vt:lpstr>Arial Unicode MS</vt:lpstr>
      <vt:lpstr>Calibri Light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Andrey Shevchenko</cp:lastModifiedBy>
  <cp:revision>1</cp:revision>
  <dcterms:created xsi:type="dcterms:W3CDTF">2026-10-18T10:55:48Z</dcterms:created>
  <dcterms:modified xsi:type="dcterms:W3CDTF">2026-10-18T10:55:48Z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10D89062E8804C3899C4F6B8EB918F65_13</vt:lpwstr>
  </property>
  <property fmtid="{D5CDD505-2E9C-101B-9397-08002B2CF9AE}" pid="3" name="KSOProductBuildVer">
    <vt:lpwstr>1033-12.1.0.29162</vt:lpwstr>
  </property>
</Properties>
</file>